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7" r:id="rId4"/>
    <p:sldId id="276" r:id="rId5"/>
    <p:sldId id="260" r:id="rId6"/>
    <p:sldId id="281" r:id="rId7"/>
    <p:sldId id="283" r:id="rId8"/>
    <p:sldId id="267" r:id="rId9"/>
    <p:sldId id="272" r:id="rId10"/>
    <p:sldId id="270" r:id="rId11"/>
    <p:sldId id="286" r:id="rId12"/>
    <p:sldId id="275" r:id="rId13"/>
    <p:sldId id="287" r:id="rId14"/>
    <p:sldId id="263" r:id="rId15"/>
    <p:sldId id="288" r:id="rId16"/>
    <p:sldId id="274" r:id="rId17"/>
    <p:sldId id="289" r:id="rId18"/>
    <p:sldId id="273" r:id="rId19"/>
    <p:sldId id="290" r:id="rId20"/>
    <p:sldId id="268" r:id="rId21"/>
    <p:sldId id="291" r:id="rId22"/>
    <p:sldId id="261" r:id="rId23"/>
    <p:sldId id="293" r:id="rId24"/>
    <p:sldId id="284" r:id="rId25"/>
    <p:sldId id="292" r:id="rId26"/>
    <p:sldId id="285" r:id="rId27"/>
    <p:sldId id="278" r:id="rId28"/>
    <p:sldId id="277" r:id="rId29"/>
    <p:sldId id="266" r:id="rId30"/>
    <p:sldId id="259" r:id="rId31"/>
    <p:sldId id="280" r:id="rId32"/>
    <p:sldId id="264" r:id="rId33"/>
    <p:sldId id="282" r:id="rId34"/>
    <p:sldId id="279" r:id="rId35"/>
    <p:sldId id="265" r:id="rId36"/>
    <p:sldId id="29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394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448AA9-92D3-41DC-B191-EF3B0AC4FB3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FE9F477-F5E7-4F3E-A253-D0E246C83E0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Акции «Берегите воду!»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91FA9-14EE-4772-941A-6C019B5D34DB}" type="parTrans" cxnId="{F4A7741F-2104-4249-A669-BFB32EE0CA15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BE284B-E607-462D-BC0C-5BDB61060CD6}" type="sibTrans" cxnId="{F4A7741F-2104-4249-A669-BFB32EE0CA15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EB2D09-6025-4009-A417-3EEDB8FF86C9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Квест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-игра «Путешествие в Водное царство»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AC6855-63D9-4390-84A8-7FEA84D1CC75}" type="parTrans" cxnId="{6E15230F-1EC1-4A9A-86E3-047E33CDFF05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15D38E-1930-45DB-AECD-B0F6D296A3BE}" type="sibTrans" cxnId="{6E15230F-1EC1-4A9A-86E3-047E33CDFF05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F2EEFE-1591-4AB3-882A-7BBD3F5D0BE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Фестиваль- дефиле  костюмов из бросового материала «Морские обитатели»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AEA34B-5E04-4E64-874C-18A482E84DE7}" type="parTrans" cxnId="{A8DD95AF-2764-4C5B-A421-1A3D53FAA551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70EE4D-789B-4DC8-8F2A-D1AE8D97E8A9}" type="sibTrans" cxnId="{A8DD95AF-2764-4C5B-A421-1A3D53FAA551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602-CE3C-4399-8A9E-5C40D2D7294F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День Балтийского моря «Удивительная Балтика!»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E7974C-33E0-40F3-980C-63172BA28D3F}" type="parTrans" cxnId="{E5077055-818B-4048-AFF0-39C353A1121A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212FE2-A96D-471B-9A2A-CD0639CD882F}" type="sibTrans" cxnId="{E5077055-818B-4048-AFF0-39C353A1121A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FC2A6A-A8E4-415D-AE52-B4EB4919C6F1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Настольный театр «Берегите водоемы!»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сказке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Т.Кирюшатовой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0CBB6E-AF6C-4082-B0CE-1E8D77985BF5}" type="parTrans" cxnId="{5CD3B85D-EF2B-4FD6-BAA3-31FB7B09A7E4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3A8D3E-C582-4388-9A06-1D2FB704CDF3}" type="sibTrans" cxnId="{5CD3B85D-EF2B-4FD6-BAA3-31FB7B09A7E4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42228B-5454-4EB2-BE60-0E5BD08E7C7F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Выставка детских рисунков «Чистая вода – чистый город!»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E2F62C-D519-40F6-85EE-D24C2F9C3223}" type="parTrans" cxnId="{1F80F516-58D2-4EC0-A44A-4625EACC9B43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D21E8D-C7F9-4B42-9599-1FD607C41805}" type="sibTrans" cxnId="{1F80F516-58D2-4EC0-A44A-4625EACC9B43}">
      <dgm:prSet/>
      <dgm:spPr/>
      <dgm:t>
        <a:bodyPr/>
        <a:lstStyle/>
        <a:p>
          <a:endParaRPr lang="ru-RU" sz="2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AE4AAE-C82E-45CB-8F22-992EC0317C9F}" type="pres">
      <dgm:prSet presAssocID="{EA448AA9-92D3-41DC-B191-EF3B0AC4FB3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9F335AC-6BC5-472A-A1F5-1FBA94B2C813}" type="pres">
      <dgm:prSet presAssocID="{EA448AA9-92D3-41DC-B191-EF3B0AC4FB3A}" presName="Name1" presStyleCnt="0"/>
      <dgm:spPr/>
    </dgm:pt>
    <dgm:pt modelId="{5E139D77-3223-404E-A3CE-4A2113C10FD0}" type="pres">
      <dgm:prSet presAssocID="{EA448AA9-92D3-41DC-B191-EF3B0AC4FB3A}" presName="cycle" presStyleCnt="0"/>
      <dgm:spPr/>
    </dgm:pt>
    <dgm:pt modelId="{00D55319-6262-4298-9FB8-9D0A1583E5B1}" type="pres">
      <dgm:prSet presAssocID="{EA448AA9-92D3-41DC-B191-EF3B0AC4FB3A}" presName="srcNode" presStyleLbl="node1" presStyleIdx="0" presStyleCnt="6"/>
      <dgm:spPr/>
    </dgm:pt>
    <dgm:pt modelId="{CF964BE4-7078-4ACF-B248-B0ECC1820A53}" type="pres">
      <dgm:prSet presAssocID="{EA448AA9-92D3-41DC-B191-EF3B0AC4FB3A}" presName="conn" presStyleLbl="parChTrans1D2" presStyleIdx="0" presStyleCnt="1"/>
      <dgm:spPr/>
      <dgm:t>
        <a:bodyPr/>
        <a:lstStyle/>
        <a:p>
          <a:endParaRPr lang="ru-RU"/>
        </a:p>
      </dgm:t>
    </dgm:pt>
    <dgm:pt modelId="{C732D2C4-B5A8-4870-A6D4-E183E65DB1C0}" type="pres">
      <dgm:prSet presAssocID="{EA448AA9-92D3-41DC-B191-EF3B0AC4FB3A}" presName="extraNode" presStyleLbl="node1" presStyleIdx="0" presStyleCnt="6"/>
      <dgm:spPr/>
    </dgm:pt>
    <dgm:pt modelId="{086919C0-2B32-400F-98DD-A26F65CA6F31}" type="pres">
      <dgm:prSet presAssocID="{EA448AA9-92D3-41DC-B191-EF3B0AC4FB3A}" presName="dstNode" presStyleLbl="node1" presStyleIdx="0" presStyleCnt="6"/>
      <dgm:spPr/>
    </dgm:pt>
    <dgm:pt modelId="{F65C9A3A-E222-4DEB-95EB-70625483B7A0}" type="pres">
      <dgm:prSet presAssocID="{9FE9F477-F5E7-4F3E-A253-D0E246C83E0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2B1B5-4BD4-4E7F-BEFC-9C492A11D6BE}" type="pres">
      <dgm:prSet presAssocID="{9FE9F477-F5E7-4F3E-A253-D0E246C83E0E}" presName="accent_1" presStyleCnt="0"/>
      <dgm:spPr/>
    </dgm:pt>
    <dgm:pt modelId="{E0D289E7-7850-4F1F-8196-11A1EA54F556}" type="pres">
      <dgm:prSet presAssocID="{9FE9F477-F5E7-4F3E-A253-D0E246C83E0E}" presName="accentRepeatNode" presStyleLbl="solidFgAcc1" presStyleIdx="0" presStyleCnt="6" custLinFactNeighborX="10200" custLinFactNeighborY="11099"/>
      <dgm:spPr/>
    </dgm:pt>
    <dgm:pt modelId="{D2A110A6-59B6-4AE3-A619-392AC7215523}" type="pres">
      <dgm:prSet presAssocID="{ABEB2D09-6025-4009-A417-3EEDB8FF86C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5CEDB-462A-4CC6-9F5B-F7666EEA8CDF}" type="pres">
      <dgm:prSet presAssocID="{ABEB2D09-6025-4009-A417-3EEDB8FF86C9}" presName="accent_2" presStyleCnt="0"/>
      <dgm:spPr/>
    </dgm:pt>
    <dgm:pt modelId="{46E016CE-AF1B-4EFB-9EF1-2631D9BCDF21}" type="pres">
      <dgm:prSet presAssocID="{ABEB2D09-6025-4009-A417-3EEDB8FF86C9}" presName="accentRepeatNode" presStyleLbl="solidFgAcc1" presStyleIdx="1" presStyleCnt="6"/>
      <dgm:spPr/>
    </dgm:pt>
    <dgm:pt modelId="{CE67B25E-7208-4B31-A6B6-22F76EFCCDD3}" type="pres">
      <dgm:prSet presAssocID="{25F2EEFE-1591-4AB3-882A-7BBD3F5D0BE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ADC0D-57C2-407A-AF29-5B191F68AA94}" type="pres">
      <dgm:prSet presAssocID="{25F2EEFE-1591-4AB3-882A-7BBD3F5D0BE7}" presName="accent_3" presStyleCnt="0"/>
      <dgm:spPr/>
    </dgm:pt>
    <dgm:pt modelId="{2DD33E24-BFBD-4D23-9E46-FE4C408FA970}" type="pres">
      <dgm:prSet presAssocID="{25F2EEFE-1591-4AB3-882A-7BBD3F5D0BE7}" presName="accentRepeatNode" presStyleLbl="solidFgAcc1" presStyleIdx="2" presStyleCnt="6"/>
      <dgm:spPr/>
    </dgm:pt>
    <dgm:pt modelId="{C13667B2-6077-4A27-BF92-0C221D6877AA}" type="pres">
      <dgm:prSet presAssocID="{64574602-CE3C-4399-8A9E-5C40D2D7294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10A00-E7DD-4A62-9CE4-18D49629C561}" type="pres">
      <dgm:prSet presAssocID="{64574602-CE3C-4399-8A9E-5C40D2D7294F}" presName="accent_4" presStyleCnt="0"/>
      <dgm:spPr/>
    </dgm:pt>
    <dgm:pt modelId="{C574B0B3-F9CA-40AE-8EE3-5E1DEF0BCB5E}" type="pres">
      <dgm:prSet presAssocID="{64574602-CE3C-4399-8A9E-5C40D2D7294F}" presName="accentRepeatNode" presStyleLbl="solidFgAcc1" presStyleIdx="3" presStyleCnt="6"/>
      <dgm:spPr/>
    </dgm:pt>
    <dgm:pt modelId="{4325093D-3EB4-420B-B2FA-8349ED559B19}" type="pres">
      <dgm:prSet presAssocID="{1CFC2A6A-A8E4-415D-AE52-B4EB4919C6F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87CA6-32D8-4E90-A9BF-CC8D9CA0CC8B}" type="pres">
      <dgm:prSet presAssocID="{1CFC2A6A-A8E4-415D-AE52-B4EB4919C6F1}" presName="accent_5" presStyleCnt="0"/>
      <dgm:spPr/>
    </dgm:pt>
    <dgm:pt modelId="{8FAB5351-1640-4C75-81F2-87D8DB07D922}" type="pres">
      <dgm:prSet presAssocID="{1CFC2A6A-A8E4-415D-AE52-B4EB4919C6F1}" presName="accentRepeatNode" presStyleLbl="solidFgAcc1" presStyleIdx="4" presStyleCnt="6"/>
      <dgm:spPr/>
    </dgm:pt>
    <dgm:pt modelId="{B9551F5E-E4C5-4ADA-BBE8-4CB3631C00F4}" type="pres">
      <dgm:prSet presAssocID="{FB42228B-5454-4EB2-BE60-0E5BD08E7C7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67B97-3FD9-46D0-865D-32A981C18C22}" type="pres">
      <dgm:prSet presAssocID="{FB42228B-5454-4EB2-BE60-0E5BD08E7C7F}" presName="accent_6" presStyleCnt="0"/>
      <dgm:spPr/>
    </dgm:pt>
    <dgm:pt modelId="{253BAE5B-65C2-48D0-B5C5-520CA9AE6088}" type="pres">
      <dgm:prSet presAssocID="{FB42228B-5454-4EB2-BE60-0E5BD08E7C7F}" presName="accentRepeatNode" presStyleLbl="solidFgAcc1" presStyleIdx="5" presStyleCnt="6"/>
      <dgm:spPr/>
    </dgm:pt>
  </dgm:ptLst>
  <dgm:cxnLst>
    <dgm:cxn modelId="{1F80F516-58D2-4EC0-A44A-4625EACC9B43}" srcId="{EA448AA9-92D3-41DC-B191-EF3B0AC4FB3A}" destId="{FB42228B-5454-4EB2-BE60-0E5BD08E7C7F}" srcOrd="5" destOrd="0" parTransId="{00E2F62C-D519-40F6-85EE-D24C2F9C3223}" sibTransId="{01D21E8D-C7F9-4B42-9599-1FD607C41805}"/>
    <dgm:cxn modelId="{F37CB136-DD8F-4FEF-AD3F-EB507DF1BB0D}" type="presOf" srcId="{9FE9F477-F5E7-4F3E-A253-D0E246C83E0E}" destId="{F65C9A3A-E222-4DEB-95EB-70625483B7A0}" srcOrd="0" destOrd="0" presId="urn:microsoft.com/office/officeart/2008/layout/VerticalCurvedList"/>
    <dgm:cxn modelId="{5C2F7C92-CBAD-4AF9-AC75-61BE485AFE8F}" type="presOf" srcId="{7FBE284B-E607-462D-BC0C-5BDB61060CD6}" destId="{CF964BE4-7078-4ACF-B248-B0ECC1820A53}" srcOrd="0" destOrd="0" presId="urn:microsoft.com/office/officeart/2008/layout/VerticalCurvedList"/>
    <dgm:cxn modelId="{11B94070-7B73-4A3A-9378-519E5CC679B8}" type="presOf" srcId="{25F2EEFE-1591-4AB3-882A-7BBD3F5D0BE7}" destId="{CE67B25E-7208-4B31-A6B6-22F76EFCCDD3}" srcOrd="0" destOrd="0" presId="urn:microsoft.com/office/officeart/2008/layout/VerticalCurvedList"/>
    <dgm:cxn modelId="{FE525BD3-2E4D-4E13-8E63-AB6FFCE128A6}" type="presOf" srcId="{EA448AA9-92D3-41DC-B191-EF3B0AC4FB3A}" destId="{DAAE4AAE-C82E-45CB-8F22-992EC0317C9F}" srcOrd="0" destOrd="0" presId="urn:microsoft.com/office/officeart/2008/layout/VerticalCurvedList"/>
    <dgm:cxn modelId="{8ADCD650-9799-4904-A18F-BA01FA1CDAC1}" type="presOf" srcId="{ABEB2D09-6025-4009-A417-3EEDB8FF86C9}" destId="{D2A110A6-59B6-4AE3-A619-392AC7215523}" srcOrd="0" destOrd="0" presId="urn:microsoft.com/office/officeart/2008/layout/VerticalCurvedList"/>
    <dgm:cxn modelId="{2FCB7E67-13E9-4D0D-8B2F-DE9E2A5EBF05}" type="presOf" srcId="{1CFC2A6A-A8E4-415D-AE52-B4EB4919C6F1}" destId="{4325093D-3EB4-420B-B2FA-8349ED559B19}" srcOrd="0" destOrd="0" presId="urn:microsoft.com/office/officeart/2008/layout/VerticalCurvedList"/>
    <dgm:cxn modelId="{6E15230F-1EC1-4A9A-86E3-047E33CDFF05}" srcId="{EA448AA9-92D3-41DC-B191-EF3B0AC4FB3A}" destId="{ABEB2D09-6025-4009-A417-3EEDB8FF86C9}" srcOrd="1" destOrd="0" parTransId="{B5AC6855-63D9-4390-84A8-7FEA84D1CC75}" sibTransId="{F515D38E-1930-45DB-AECD-B0F6D296A3BE}"/>
    <dgm:cxn modelId="{E5077055-818B-4048-AFF0-39C353A1121A}" srcId="{EA448AA9-92D3-41DC-B191-EF3B0AC4FB3A}" destId="{64574602-CE3C-4399-8A9E-5C40D2D7294F}" srcOrd="3" destOrd="0" parTransId="{8EE7974C-33E0-40F3-980C-63172BA28D3F}" sibTransId="{67212FE2-A96D-471B-9A2A-CD0639CD882F}"/>
    <dgm:cxn modelId="{4460BFBD-0E3A-4D13-8343-4BAA14EAA59D}" type="presOf" srcId="{64574602-CE3C-4399-8A9E-5C40D2D7294F}" destId="{C13667B2-6077-4A27-BF92-0C221D6877AA}" srcOrd="0" destOrd="0" presId="urn:microsoft.com/office/officeart/2008/layout/VerticalCurvedList"/>
    <dgm:cxn modelId="{5CD3B85D-EF2B-4FD6-BAA3-31FB7B09A7E4}" srcId="{EA448AA9-92D3-41DC-B191-EF3B0AC4FB3A}" destId="{1CFC2A6A-A8E4-415D-AE52-B4EB4919C6F1}" srcOrd="4" destOrd="0" parTransId="{510CBB6E-AF6C-4082-B0CE-1E8D77985BF5}" sibTransId="{E43A8D3E-C582-4388-9A06-1D2FB704CDF3}"/>
    <dgm:cxn modelId="{ADCD8AB1-5F46-467E-860A-5B3F6D86E752}" type="presOf" srcId="{FB42228B-5454-4EB2-BE60-0E5BD08E7C7F}" destId="{B9551F5E-E4C5-4ADA-BBE8-4CB3631C00F4}" srcOrd="0" destOrd="0" presId="urn:microsoft.com/office/officeart/2008/layout/VerticalCurvedList"/>
    <dgm:cxn modelId="{F4A7741F-2104-4249-A669-BFB32EE0CA15}" srcId="{EA448AA9-92D3-41DC-B191-EF3B0AC4FB3A}" destId="{9FE9F477-F5E7-4F3E-A253-D0E246C83E0E}" srcOrd="0" destOrd="0" parTransId="{F4891FA9-14EE-4772-941A-6C019B5D34DB}" sibTransId="{7FBE284B-E607-462D-BC0C-5BDB61060CD6}"/>
    <dgm:cxn modelId="{A8DD95AF-2764-4C5B-A421-1A3D53FAA551}" srcId="{EA448AA9-92D3-41DC-B191-EF3B0AC4FB3A}" destId="{25F2EEFE-1591-4AB3-882A-7BBD3F5D0BE7}" srcOrd="2" destOrd="0" parTransId="{5EAEA34B-5E04-4E64-874C-18A482E84DE7}" sibTransId="{CA70EE4D-789B-4DC8-8F2A-D1AE8D97E8A9}"/>
    <dgm:cxn modelId="{F62142B1-F05A-46DC-8FED-CBD9811C8D71}" type="presParOf" srcId="{DAAE4AAE-C82E-45CB-8F22-992EC0317C9F}" destId="{79F335AC-6BC5-472A-A1F5-1FBA94B2C813}" srcOrd="0" destOrd="0" presId="urn:microsoft.com/office/officeart/2008/layout/VerticalCurvedList"/>
    <dgm:cxn modelId="{099CBC60-911A-4EFF-BC11-C8DB9A39E2AD}" type="presParOf" srcId="{79F335AC-6BC5-472A-A1F5-1FBA94B2C813}" destId="{5E139D77-3223-404E-A3CE-4A2113C10FD0}" srcOrd="0" destOrd="0" presId="urn:microsoft.com/office/officeart/2008/layout/VerticalCurvedList"/>
    <dgm:cxn modelId="{C3A6323F-92D5-4383-9E1A-E976219D2973}" type="presParOf" srcId="{5E139D77-3223-404E-A3CE-4A2113C10FD0}" destId="{00D55319-6262-4298-9FB8-9D0A1583E5B1}" srcOrd="0" destOrd="0" presId="urn:microsoft.com/office/officeart/2008/layout/VerticalCurvedList"/>
    <dgm:cxn modelId="{642EC3A3-594E-4B98-907F-366A6540277F}" type="presParOf" srcId="{5E139D77-3223-404E-A3CE-4A2113C10FD0}" destId="{CF964BE4-7078-4ACF-B248-B0ECC1820A53}" srcOrd="1" destOrd="0" presId="urn:microsoft.com/office/officeart/2008/layout/VerticalCurvedList"/>
    <dgm:cxn modelId="{17F8E7B1-377B-4B82-8EDF-14202176A471}" type="presParOf" srcId="{5E139D77-3223-404E-A3CE-4A2113C10FD0}" destId="{C732D2C4-B5A8-4870-A6D4-E183E65DB1C0}" srcOrd="2" destOrd="0" presId="urn:microsoft.com/office/officeart/2008/layout/VerticalCurvedList"/>
    <dgm:cxn modelId="{0969479C-98C1-47A4-9239-E82B440F2F10}" type="presParOf" srcId="{5E139D77-3223-404E-A3CE-4A2113C10FD0}" destId="{086919C0-2B32-400F-98DD-A26F65CA6F31}" srcOrd="3" destOrd="0" presId="urn:microsoft.com/office/officeart/2008/layout/VerticalCurvedList"/>
    <dgm:cxn modelId="{1FC569FB-4212-494C-A258-5AE204B5C905}" type="presParOf" srcId="{79F335AC-6BC5-472A-A1F5-1FBA94B2C813}" destId="{F65C9A3A-E222-4DEB-95EB-70625483B7A0}" srcOrd="1" destOrd="0" presId="urn:microsoft.com/office/officeart/2008/layout/VerticalCurvedList"/>
    <dgm:cxn modelId="{DA4DDF38-123E-4BA2-8D95-948BB0E998D9}" type="presParOf" srcId="{79F335AC-6BC5-472A-A1F5-1FBA94B2C813}" destId="{6E92B1B5-4BD4-4E7F-BEFC-9C492A11D6BE}" srcOrd="2" destOrd="0" presId="urn:microsoft.com/office/officeart/2008/layout/VerticalCurvedList"/>
    <dgm:cxn modelId="{72C5495C-4818-4AC2-A932-1262C4B0FF86}" type="presParOf" srcId="{6E92B1B5-4BD4-4E7F-BEFC-9C492A11D6BE}" destId="{E0D289E7-7850-4F1F-8196-11A1EA54F556}" srcOrd="0" destOrd="0" presId="urn:microsoft.com/office/officeart/2008/layout/VerticalCurvedList"/>
    <dgm:cxn modelId="{0938420A-F521-40C3-80C9-2D2D72ADAB5D}" type="presParOf" srcId="{79F335AC-6BC5-472A-A1F5-1FBA94B2C813}" destId="{D2A110A6-59B6-4AE3-A619-392AC7215523}" srcOrd="3" destOrd="0" presId="urn:microsoft.com/office/officeart/2008/layout/VerticalCurvedList"/>
    <dgm:cxn modelId="{80DB62E8-9055-4D93-A0E8-2777B3B85705}" type="presParOf" srcId="{79F335AC-6BC5-472A-A1F5-1FBA94B2C813}" destId="{B515CEDB-462A-4CC6-9F5B-F7666EEA8CDF}" srcOrd="4" destOrd="0" presId="urn:microsoft.com/office/officeart/2008/layout/VerticalCurvedList"/>
    <dgm:cxn modelId="{13DDBA28-9FBC-4614-A319-791022EAC0C3}" type="presParOf" srcId="{B515CEDB-462A-4CC6-9F5B-F7666EEA8CDF}" destId="{46E016CE-AF1B-4EFB-9EF1-2631D9BCDF21}" srcOrd="0" destOrd="0" presId="urn:microsoft.com/office/officeart/2008/layout/VerticalCurvedList"/>
    <dgm:cxn modelId="{16EB4BE4-BCA9-4195-B98B-9E5A1AA47F9D}" type="presParOf" srcId="{79F335AC-6BC5-472A-A1F5-1FBA94B2C813}" destId="{CE67B25E-7208-4B31-A6B6-22F76EFCCDD3}" srcOrd="5" destOrd="0" presId="urn:microsoft.com/office/officeart/2008/layout/VerticalCurvedList"/>
    <dgm:cxn modelId="{E48A59D8-23C1-424A-8A23-607A6CADDB39}" type="presParOf" srcId="{79F335AC-6BC5-472A-A1F5-1FBA94B2C813}" destId="{AE7ADC0D-57C2-407A-AF29-5B191F68AA94}" srcOrd="6" destOrd="0" presId="urn:microsoft.com/office/officeart/2008/layout/VerticalCurvedList"/>
    <dgm:cxn modelId="{476181EC-12AF-4E84-A6A3-7CD58D5FD066}" type="presParOf" srcId="{AE7ADC0D-57C2-407A-AF29-5B191F68AA94}" destId="{2DD33E24-BFBD-4D23-9E46-FE4C408FA970}" srcOrd="0" destOrd="0" presId="urn:microsoft.com/office/officeart/2008/layout/VerticalCurvedList"/>
    <dgm:cxn modelId="{C09B711D-DCB1-496C-961B-795FA3619022}" type="presParOf" srcId="{79F335AC-6BC5-472A-A1F5-1FBA94B2C813}" destId="{C13667B2-6077-4A27-BF92-0C221D6877AA}" srcOrd="7" destOrd="0" presId="urn:microsoft.com/office/officeart/2008/layout/VerticalCurvedList"/>
    <dgm:cxn modelId="{79A6E2CF-D05E-4C99-A365-BF0130E2CABE}" type="presParOf" srcId="{79F335AC-6BC5-472A-A1F5-1FBA94B2C813}" destId="{40E10A00-E7DD-4A62-9CE4-18D49629C561}" srcOrd="8" destOrd="0" presId="urn:microsoft.com/office/officeart/2008/layout/VerticalCurvedList"/>
    <dgm:cxn modelId="{50BDDAF8-ED89-4A89-9A4E-E22D73990E0A}" type="presParOf" srcId="{40E10A00-E7DD-4A62-9CE4-18D49629C561}" destId="{C574B0B3-F9CA-40AE-8EE3-5E1DEF0BCB5E}" srcOrd="0" destOrd="0" presId="urn:microsoft.com/office/officeart/2008/layout/VerticalCurvedList"/>
    <dgm:cxn modelId="{52B36DE6-D5D3-456D-9444-CF051DE8944A}" type="presParOf" srcId="{79F335AC-6BC5-472A-A1F5-1FBA94B2C813}" destId="{4325093D-3EB4-420B-B2FA-8349ED559B19}" srcOrd="9" destOrd="0" presId="urn:microsoft.com/office/officeart/2008/layout/VerticalCurvedList"/>
    <dgm:cxn modelId="{A366B3DA-8747-40B9-8986-8EFDDFC790E2}" type="presParOf" srcId="{79F335AC-6BC5-472A-A1F5-1FBA94B2C813}" destId="{7C287CA6-32D8-4E90-A9BF-CC8D9CA0CC8B}" srcOrd="10" destOrd="0" presId="urn:microsoft.com/office/officeart/2008/layout/VerticalCurvedList"/>
    <dgm:cxn modelId="{A2E08425-D074-4953-9B37-E7D51D3EB22A}" type="presParOf" srcId="{7C287CA6-32D8-4E90-A9BF-CC8D9CA0CC8B}" destId="{8FAB5351-1640-4C75-81F2-87D8DB07D922}" srcOrd="0" destOrd="0" presId="urn:microsoft.com/office/officeart/2008/layout/VerticalCurvedList"/>
    <dgm:cxn modelId="{523CFB0E-DCC8-4145-B618-421AA4FC4EF7}" type="presParOf" srcId="{79F335AC-6BC5-472A-A1F5-1FBA94B2C813}" destId="{B9551F5E-E4C5-4ADA-BBE8-4CB3631C00F4}" srcOrd="11" destOrd="0" presId="urn:microsoft.com/office/officeart/2008/layout/VerticalCurvedList"/>
    <dgm:cxn modelId="{C0F9B6B2-335C-4C3E-9B1A-16DC3968AC68}" type="presParOf" srcId="{79F335AC-6BC5-472A-A1F5-1FBA94B2C813}" destId="{A6467B97-3FD9-46D0-865D-32A981C18C22}" srcOrd="12" destOrd="0" presId="urn:microsoft.com/office/officeart/2008/layout/VerticalCurvedList"/>
    <dgm:cxn modelId="{7E21F5CD-CBF1-4EBD-8982-B0B55FDD125F}" type="presParOf" srcId="{A6467B97-3FD9-46D0-865D-32A981C18C22}" destId="{253BAE5B-65C2-48D0-B5C5-520CA9AE60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64BE4-7078-4ACF-B248-B0ECC1820A53}">
      <dsp:nvSpPr>
        <dsp:cNvPr id="0" name=""/>
        <dsp:cNvSpPr/>
      </dsp:nvSpPr>
      <dsp:spPr>
        <a:xfrm>
          <a:off x="-5536260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5C9A3A-E222-4DEB-95EB-70625483B7A0}">
      <dsp:nvSpPr>
        <dsp:cNvPr id="0" name=""/>
        <dsp:cNvSpPr/>
      </dsp:nvSpPr>
      <dsp:spPr>
        <a:xfrm>
          <a:off x="393408" y="257852"/>
          <a:ext cx="7583795" cy="5155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18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Акции «Берегите воду!»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408" y="257852"/>
        <a:ext cx="7583795" cy="515508"/>
      </dsp:txXfrm>
    </dsp:sp>
    <dsp:sp modelId="{E0D289E7-7850-4F1F-8196-11A1EA54F556}">
      <dsp:nvSpPr>
        <dsp:cNvPr id="0" name=""/>
        <dsp:cNvSpPr/>
      </dsp:nvSpPr>
      <dsp:spPr>
        <a:xfrm>
          <a:off x="136943" y="264933"/>
          <a:ext cx="644385" cy="644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110A6-59B6-4AE3-A619-392AC7215523}">
      <dsp:nvSpPr>
        <dsp:cNvPr id="0" name=""/>
        <dsp:cNvSpPr/>
      </dsp:nvSpPr>
      <dsp:spPr>
        <a:xfrm>
          <a:off x="817449" y="1031016"/>
          <a:ext cx="7159755" cy="515508"/>
        </a:xfrm>
        <a:prstGeom prst="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18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Квест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-игра «Путешествие в Водное царство»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7449" y="1031016"/>
        <a:ext cx="7159755" cy="515508"/>
      </dsp:txXfrm>
    </dsp:sp>
    <dsp:sp modelId="{46E016CE-AF1B-4EFB-9EF1-2631D9BCDF21}">
      <dsp:nvSpPr>
        <dsp:cNvPr id="0" name=""/>
        <dsp:cNvSpPr/>
      </dsp:nvSpPr>
      <dsp:spPr>
        <a:xfrm>
          <a:off x="495256" y="966577"/>
          <a:ext cx="644385" cy="644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7B25E-7208-4B31-A6B6-22F76EFCCDD3}">
      <dsp:nvSpPr>
        <dsp:cNvPr id="0" name=""/>
        <dsp:cNvSpPr/>
      </dsp:nvSpPr>
      <dsp:spPr>
        <a:xfrm>
          <a:off x="1011352" y="1804180"/>
          <a:ext cx="6965852" cy="515508"/>
        </a:xfrm>
        <a:prstGeom prst="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18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Фестиваль- дефиле  костюмов из бросового материала «Морские обитатели»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1352" y="1804180"/>
        <a:ext cx="6965852" cy="515508"/>
      </dsp:txXfrm>
    </dsp:sp>
    <dsp:sp modelId="{2DD33E24-BFBD-4D23-9E46-FE4C408FA970}">
      <dsp:nvSpPr>
        <dsp:cNvPr id="0" name=""/>
        <dsp:cNvSpPr/>
      </dsp:nvSpPr>
      <dsp:spPr>
        <a:xfrm>
          <a:off x="689159" y="1739742"/>
          <a:ext cx="644385" cy="644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667B2-6077-4A27-BF92-0C221D6877AA}">
      <dsp:nvSpPr>
        <dsp:cNvPr id="0" name=""/>
        <dsp:cNvSpPr/>
      </dsp:nvSpPr>
      <dsp:spPr>
        <a:xfrm>
          <a:off x="1011352" y="2576855"/>
          <a:ext cx="6965852" cy="515508"/>
        </a:xfrm>
        <a:prstGeom prst="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18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День Балтийского моря «Удивительная Балтика!»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1352" y="2576855"/>
        <a:ext cx="6965852" cy="515508"/>
      </dsp:txXfrm>
    </dsp:sp>
    <dsp:sp modelId="{C574B0B3-F9CA-40AE-8EE3-5E1DEF0BCB5E}">
      <dsp:nvSpPr>
        <dsp:cNvPr id="0" name=""/>
        <dsp:cNvSpPr/>
      </dsp:nvSpPr>
      <dsp:spPr>
        <a:xfrm>
          <a:off x="689159" y="2512416"/>
          <a:ext cx="644385" cy="644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5093D-3EB4-420B-B2FA-8349ED559B19}">
      <dsp:nvSpPr>
        <dsp:cNvPr id="0" name=""/>
        <dsp:cNvSpPr/>
      </dsp:nvSpPr>
      <dsp:spPr>
        <a:xfrm>
          <a:off x="817449" y="3350019"/>
          <a:ext cx="7159755" cy="515508"/>
        </a:xfrm>
        <a:prstGeom prst="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18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Настольный театр «Берегите водоемы!»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сказке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Т.Кирюшатовой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7449" y="3350019"/>
        <a:ext cx="7159755" cy="515508"/>
      </dsp:txXfrm>
    </dsp:sp>
    <dsp:sp modelId="{8FAB5351-1640-4C75-81F2-87D8DB07D922}">
      <dsp:nvSpPr>
        <dsp:cNvPr id="0" name=""/>
        <dsp:cNvSpPr/>
      </dsp:nvSpPr>
      <dsp:spPr>
        <a:xfrm>
          <a:off x="495256" y="3285581"/>
          <a:ext cx="644385" cy="644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51F5E-E4C5-4ADA-BBE8-4CB3631C00F4}">
      <dsp:nvSpPr>
        <dsp:cNvPr id="0" name=""/>
        <dsp:cNvSpPr/>
      </dsp:nvSpPr>
      <dsp:spPr>
        <a:xfrm>
          <a:off x="393408" y="4123183"/>
          <a:ext cx="7583795" cy="515508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18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Выставка детских рисунков «Чистая вода – чистый город!»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408" y="4123183"/>
        <a:ext cx="7583795" cy="515508"/>
      </dsp:txXfrm>
    </dsp:sp>
    <dsp:sp modelId="{253BAE5B-65C2-48D0-B5C5-520CA9AE6088}">
      <dsp:nvSpPr>
        <dsp:cNvPr id="0" name=""/>
        <dsp:cNvSpPr/>
      </dsp:nvSpPr>
      <dsp:spPr>
        <a:xfrm>
          <a:off x="71215" y="4058745"/>
          <a:ext cx="644385" cy="644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CFFF-49F3-4390-A263-43DF0738921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C1967-BA5A-4F24-9DFA-E9D340697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58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C1967-BA5A-4F24-9DFA-E9D3406973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55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www.hqoboi.com/img/other2/svobodnaya-tematika_195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4" descr="110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2195736" cy="2195736"/>
          </a:xfrm>
          <a:prstGeom prst="rect">
            <a:avLst/>
          </a:prstGeom>
          <a:noFill/>
        </p:spPr>
      </p:pic>
      <p:pic>
        <p:nvPicPr>
          <p:cNvPr id="11" name="Picture 12" descr="http://li-web.ru/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573808" cy="1693566"/>
          </a:xfrm>
          <a:prstGeom prst="rect">
            <a:avLst/>
          </a:prstGeom>
          <a:noFill/>
        </p:spPr>
      </p:pic>
      <p:pic>
        <p:nvPicPr>
          <p:cNvPr id="14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40927">
            <a:off x="2998308" y="1462702"/>
            <a:ext cx="520003" cy="465789"/>
          </a:xfrm>
          <a:prstGeom prst="rect">
            <a:avLst/>
          </a:prstGeom>
          <a:noFill/>
        </p:spPr>
      </p:pic>
      <p:pic>
        <p:nvPicPr>
          <p:cNvPr id="15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4491">
            <a:off x="1691680" y="1194048"/>
            <a:ext cx="647377" cy="579883"/>
          </a:xfrm>
          <a:prstGeom prst="rect">
            <a:avLst/>
          </a:prstGeom>
          <a:noFill/>
        </p:spPr>
      </p:pic>
      <p:pic>
        <p:nvPicPr>
          <p:cNvPr id="16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65509" flipH="1">
            <a:off x="2467716" y="455488"/>
            <a:ext cx="474757" cy="425260"/>
          </a:xfrm>
          <a:prstGeom prst="rect">
            <a:avLst/>
          </a:prstGeom>
          <a:noFill/>
        </p:spPr>
      </p:pic>
      <p:pic>
        <p:nvPicPr>
          <p:cNvPr id="1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860795" flipH="1">
            <a:off x="2387954" y="1542099"/>
            <a:ext cx="282402" cy="252959"/>
          </a:xfrm>
          <a:prstGeom prst="rect">
            <a:avLst/>
          </a:prstGeom>
          <a:noFill/>
        </p:spPr>
      </p:pic>
      <p:pic>
        <p:nvPicPr>
          <p:cNvPr id="18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84213" flipH="1">
            <a:off x="3250070" y="372908"/>
            <a:ext cx="282402" cy="252959"/>
          </a:xfrm>
          <a:prstGeom prst="rect">
            <a:avLst/>
          </a:prstGeom>
          <a:noFill/>
        </p:spPr>
      </p:pic>
      <p:pic>
        <p:nvPicPr>
          <p:cNvPr id="19" name="Picture 24" descr="http://kira-scrap.ru/KATALOG/OFORMLENIE/1/0_8ba16_f0ee499e_L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59832" y="0"/>
            <a:ext cx="4762500" cy="2295526"/>
          </a:xfrm>
          <a:prstGeom prst="rect">
            <a:avLst/>
          </a:prstGeom>
          <a:noFill/>
        </p:spPr>
      </p:pic>
      <p:pic>
        <p:nvPicPr>
          <p:cNvPr id="21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60048">
            <a:off x="2262221" y="1712230"/>
            <a:ext cx="728934" cy="886319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 userDrawn="1"/>
        </p:nvSpPr>
        <p:spPr>
          <a:xfrm>
            <a:off x="0" y="0"/>
            <a:ext cx="9144000" cy="6858001"/>
          </a:xfrm>
          <a:prstGeom prst="rect">
            <a:avLst/>
          </a:prstGeom>
          <a:noFill/>
          <a:ln w="222250" cmpd="tri">
            <a:solidFill>
              <a:srgbClr val="00B0F0">
                <a:alpha val="87000"/>
              </a:srgb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3960440" cy="3960440"/>
          </a:xfrm>
          <a:prstGeom prst="rect">
            <a:avLst/>
          </a:prstGeom>
          <a:noFill/>
        </p:spPr>
      </p:pic>
      <p:pic>
        <p:nvPicPr>
          <p:cNvPr id="20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67660">
            <a:off x="2629973" y="626837"/>
            <a:ext cx="727507" cy="885062"/>
          </a:xfrm>
          <a:prstGeom prst="rect">
            <a:avLst/>
          </a:prstGeom>
          <a:noFill/>
        </p:spPr>
      </p:pic>
      <p:pic>
        <p:nvPicPr>
          <p:cNvPr id="22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3960440" cy="3960440"/>
          </a:xfrm>
          <a:prstGeom prst="rect">
            <a:avLst/>
          </a:prstGeom>
          <a:noFill/>
        </p:spPr>
      </p:pic>
      <p:pic>
        <p:nvPicPr>
          <p:cNvPr id="12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85555">
            <a:off x="626085" y="1528055"/>
            <a:ext cx="1617183" cy="21388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218" name="Picture 2" descr="http://www.hqoboi.com/img/other2/svobodnaya-tematika_195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0" name="Picture 4" descr="110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2195736" cy="2195736"/>
          </a:xfrm>
          <a:prstGeom prst="rect">
            <a:avLst/>
          </a:prstGeom>
          <a:noFill/>
        </p:spPr>
      </p:pic>
      <p:pic>
        <p:nvPicPr>
          <p:cNvPr id="9228" name="Picture 12" descr="http://li-web.ru/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573808" cy="1693566"/>
          </a:xfrm>
          <a:prstGeom prst="rect">
            <a:avLst/>
          </a:prstGeom>
          <a:noFill/>
        </p:spPr>
      </p:pic>
      <p:pic>
        <p:nvPicPr>
          <p:cNvPr id="1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40927">
            <a:off x="3130519" y="1462702"/>
            <a:ext cx="520003" cy="465789"/>
          </a:xfrm>
          <a:prstGeom prst="rect">
            <a:avLst/>
          </a:prstGeom>
          <a:noFill/>
        </p:spPr>
      </p:pic>
      <p:pic>
        <p:nvPicPr>
          <p:cNvPr id="18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4491">
            <a:off x="1823891" y="1194048"/>
            <a:ext cx="647377" cy="579883"/>
          </a:xfrm>
          <a:prstGeom prst="rect">
            <a:avLst/>
          </a:prstGeom>
          <a:noFill/>
        </p:spPr>
      </p:pic>
      <p:pic>
        <p:nvPicPr>
          <p:cNvPr id="22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65509" flipH="1">
            <a:off x="2599927" y="455488"/>
            <a:ext cx="474757" cy="425260"/>
          </a:xfrm>
          <a:prstGeom prst="rect">
            <a:avLst/>
          </a:prstGeom>
          <a:noFill/>
        </p:spPr>
      </p:pic>
      <p:pic>
        <p:nvPicPr>
          <p:cNvPr id="24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860795" flipH="1">
            <a:off x="2520165" y="1542099"/>
            <a:ext cx="282402" cy="252959"/>
          </a:xfrm>
          <a:prstGeom prst="rect">
            <a:avLst/>
          </a:prstGeom>
          <a:noFill/>
        </p:spPr>
      </p:pic>
      <p:pic>
        <p:nvPicPr>
          <p:cNvPr id="25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84213" flipH="1">
            <a:off x="3382281" y="372908"/>
            <a:ext cx="282402" cy="252959"/>
          </a:xfrm>
          <a:prstGeom prst="rect">
            <a:avLst/>
          </a:prstGeom>
          <a:noFill/>
        </p:spPr>
      </p:pic>
      <p:pic>
        <p:nvPicPr>
          <p:cNvPr id="9240" name="Picture 24" descr="http://kira-scrap.ru/KATALOG/OFORMLENIE/1/0_8ba16_f0ee499e_L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347864" y="0"/>
            <a:ext cx="4762500" cy="2295526"/>
          </a:xfrm>
          <a:prstGeom prst="rect">
            <a:avLst/>
          </a:prstGeom>
          <a:noFill/>
        </p:spPr>
      </p:pic>
      <p:pic>
        <p:nvPicPr>
          <p:cNvPr id="36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60048">
            <a:off x="2262221" y="1712230"/>
            <a:ext cx="728934" cy="886319"/>
          </a:xfrm>
          <a:prstGeom prst="rect">
            <a:avLst/>
          </a:prstGeom>
          <a:noFill/>
        </p:spPr>
      </p:pic>
      <p:pic>
        <p:nvPicPr>
          <p:cNvPr id="3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67660">
            <a:off x="2629973" y="626837"/>
            <a:ext cx="727507" cy="885062"/>
          </a:xfrm>
          <a:prstGeom prst="rect">
            <a:avLst/>
          </a:prstGeom>
          <a:noFill/>
        </p:spPr>
      </p:pic>
      <p:pic>
        <p:nvPicPr>
          <p:cNvPr id="38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3960440" cy="3960440"/>
          </a:xfrm>
          <a:prstGeom prst="rect">
            <a:avLst/>
          </a:prstGeom>
          <a:noFill/>
        </p:spPr>
      </p:pic>
      <p:pic>
        <p:nvPicPr>
          <p:cNvPr id="39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992" y="152400"/>
            <a:ext cx="3960440" cy="3960440"/>
          </a:xfrm>
          <a:prstGeom prst="rect">
            <a:avLst/>
          </a:prstGeom>
          <a:noFill/>
        </p:spPr>
      </p:pic>
      <p:pic>
        <p:nvPicPr>
          <p:cNvPr id="9230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25172">
            <a:off x="684484" y="1607470"/>
            <a:ext cx="1617183" cy="2138855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 userDrawn="1"/>
        </p:nvSpPr>
        <p:spPr>
          <a:xfrm>
            <a:off x="0" y="116632"/>
            <a:ext cx="9144000" cy="6858000"/>
          </a:xfrm>
          <a:prstGeom prst="rect">
            <a:avLst/>
          </a:prstGeom>
          <a:solidFill>
            <a:srgbClr val="E3DFF7">
              <a:alpha val="69000"/>
            </a:srgbClr>
          </a:solidFill>
          <a:ln w="222250" cmpd="tri">
            <a:solidFill>
              <a:srgbClr val="00B0F0">
                <a:alpha val="87000"/>
              </a:srgb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9BD52-5950-4F4F-8684-D99FAF53D51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3.wdp"/><Relationship Id="rId7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7.jpeg"/><Relationship Id="rId5" Type="http://schemas.microsoft.com/office/2007/relationships/hdphoto" Target="../media/hdphoto10.wdp"/><Relationship Id="rId10" Type="http://schemas.openxmlformats.org/officeDocument/2006/relationships/image" Target="../media/image36.jpeg"/><Relationship Id="rId4" Type="http://schemas.openxmlformats.org/officeDocument/2006/relationships/image" Target="../media/image33.png"/><Relationship Id="rId9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microsoft.com/office/2007/relationships/hdphoto" Target="../media/hdphoto3.wdp"/><Relationship Id="rId7" Type="http://schemas.openxmlformats.org/officeDocument/2006/relationships/image" Target="../media/image4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microsoft.com/office/2007/relationships/hdphoto" Target="../media/hdphoto3.wdp"/><Relationship Id="rId7" Type="http://schemas.microsoft.com/office/2007/relationships/hdphoto" Target="../media/hdphoto1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microsoft.com/office/2007/relationships/hdphoto" Target="../media/hdphoto16.wdp"/><Relationship Id="rId5" Type="http://schemas.microsoft.com/office/2007/relationships/hdphoto" Target="../media/hdphoto13.wdp"/><Relationship Id="rId10" Type="http://schemas.openxmlformats.org/officeDocument/2006/relationships/image" Target="../media/image49.jpeg"/><Relationship Id="rId4" Type="http://schemas.openxmlformats.org/officeDocument/2006/relationships/image" Target="../media/image46.jpeg"/><Relationship Id="rId9" Type="http://schemas.microsoft.com/office/2007/relationships/hdphoto" Target="../media/hdphoto15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microsoft.com/office/2007/relationships/hdphoto" Target="../media/hdphoto3.wdp"/><Relationship Id="rId7" Type="http://schemas.openxmlformats.org/officeDocument/2006/relationships/image" Target="../media/image5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microsoft.com/office/2007/relationships/hdphoto" Target="../media/hdphoto18.wdp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5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microsoft.com/office/2007/relationships/hdphoto" Target="../media/hdphoto19.wdp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microsoft.com/office/2007/relationships/hdphoto" Target="../media/hdphoto3.wdp"/><Relationship Id="rId7" Type="http://schemas.openxmlformats.org/officeDocument/2006/relationships/image" Target="../media/image6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microsoft.com/office/2007/relationships/hdphoto" Target="../media/hdphoto20.wdp"/><Relationship Id="rId7" Type="http://schemas.openxmlformats.org/officeDocument/2006/relationships/image" Target="../media/image72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71.jpeg"/><Relationship Id="rId9" Type="http://schemas.openxmlformats.org/officeDocument/2006/relationships/image" Target="../media/image7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1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microsoft.com/office/2007/relationships/hdphoto" Target="../media/hdphoto3.wdp"/><Relationship Id="rId7" Type="http://schemas.openxmlformats.org/officeDocument/2006/relationships/image" Target="../media/image8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Relationship Id="rId9" Type="http://schemas.microsoft.com/office/2007/relationships/hdphoto" Target="../media/hdphoto22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3.wdp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18.png"/><Relationship Id="rId7" Type="http://schemas.openxmlformats.org/officeDocument/2006/relationships/image" Target="../media/image89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4.wdp"/><Relationship Id="rId5" Type="http://schemas.openxmlformats.org/officeDocument/2006/relationships/image" Target="../media/image88.jpeg"/><Relationship Id="rId4" Type="http://schemas.microsoft.com/office/2007/relationships/hdphoto" Target="../media/hdphoto3.wdp"/><Relationship Id="rId9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13" Type="http://schemas.openxmlformats.org/officeDocument/2006/relationships/image" Target="../media/image101.jpeg"/><Relationship Id="rId3" Type="http://schemas.microsoft.com/office/2007/relationships/hdphoto" Target="../media/hdphoto3.wdp"/><Relationship Id="rId7" Type="http://schemas.openxmlformats.org/officeDocument/2006/relationships/image" Target="../media/image95.jpeg"/><Relationship Id="rId12" Type="http://schemas.openxmlformats.org/officeDocument/2006/relationships/image" Target="../media/image100.jpeg"/><Relationship Id="rId2" Type="http://schemas.openxmlformats.org/officeDocument/2006/relationships/image" Target="../media/image18.png"/><Relationship Id="rId16" Type="http://schemas.microsoft.com/office/2007/relationships/hdphoto" Target="../media/hdphoto2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11" Type="http://schemas.openxmlformats.org/officeDocument/2006/relationships/image" Target="../media/image99.png"/><Relationship Id="rId5" Type="http://schemas.microsoft.com/office/2007/relationships/hdphoto" Target="../media/hdphoto25.wdp"/><Relationship Id="rId15" Type="http://schemas.openxmlformats.org/officeDocument/2006/relationships/image" Target="../media/image103.jpeg"/><Relationship Id="rId10" Type="http://schemas.openxmlformats.org/officeDocument/2006/relationships/image" Target="../media/image98.png"/><Relationship Id="rId4" Type="http://schemas.openxmlformats.org/officeDocument/2006/relationships/image" Target="../media/image93.jpeg"/><Relationship Id="rId9" Type="http://schemas.openxmlformats.org/officeDocument/2006/relationships/image" Target="../media/image97.jpeg"/><Relationship Id="rId14" Type="http://schemas.openxmlformats.org/officeDocument/2006/relationships/image" Target="../media/image102.jpe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7" Type="http://schemas.microsoft.com/office/2007/relationships/hdphoto" Target="../media/hdphoto3.wdp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microsoft.com/office/2007/relationships/hdphoto" Target="../media/hdphoto3.wdp"/><Relationship Id="rId7" Type="http://schemas.openxmlformats.org/officeDocument/2006/relationships/image" Target="../media/image10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8.wdp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microsoft.com/office/2007/relationships/hdphoto" Target="../media/hdphoto29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microsoft.com/office/2007/relationships/hdphoto" Target="../media/hdphoto3.wdp"/><Relationship Id="rId7" Type="http://schemas.openxmlformats.org/officeDocument/2006/relationships/image" Target="../media/image1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11" Type="http://schemas.openxmlformats.org/officeDocument/2006/relationships/image" Target="../media/image118.jpeg"/><Relationship Id="rId5" Type="http://schemas.openxmlformats.org/officeDocument/2006/relationships/image" Target="../media/image112.jpeg"/><Relationship Id="rId10" Type="http://schemas.openxmlformats.org/officeDocument/2006/relationships/image" Target="../media/image117.jpeg"/><Relationship Id="rId4" Type="http://schemas.openxmlformats.org/officeDocument/2006/relationships/image" Target="../media/image111.jpeg"/><Relationship Id="rId9" Type="http://schemas.openxmlformats.org/officeDocument/2006/relationships/image" Target="../media/image11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eg"/><Relationship Id="rId3" Type="http://schemas.microsoft.com/office/2007/relationships/hdphoto" Target="../media/hdphoto3.wdp"/><Relationship Id="rId7" Type="http://schemas.openxmlformats.org/officeDocument/2006/relationships/image" Target="../media/image1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3.wdp"/><Relationship Id="rId7" Type="http://schemas.microsoft.com/office/2007/relationships/hdphoto" Target="../media/hdphoto6.wdp"/><Relationship Id="rId12" Type="http://schemas.openxmlformats.org/officeDocument/2006/relationships/image" Target="../media/image2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28.jpeg"/><Relationship Id="rId4" Type="http://schemas.openxmlformats.org/officeDocument/2006/relationships/image" Target="../media/image25.jpe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microsoft.com/office/2007/relationships/hdphoto" Target="../media/hdphoto9.wdp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7534" y="1628800"/>
            <a:ext cx="6048672" cy="19716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3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равновесие,</a:t>
            </a:r>
            <a:br>
              <a:rPr lang="ru-RU" sz="3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с вами, нам, друзья</a:t>
            </a:r>
            <a:br>
              <a:rPr lang="ru-RU" sz="3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выбрасывать 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отходы</a:t>
            </a:r>
            <a:b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загрязнять моря.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07504" y="-138171"/>
            <a:ext cx="8928992" cy="1552955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90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Государственное бюджетное дошкольное образовательное учреждение</a:t>
            </a:r>
          </a:p>
          <a:p>
            <a:pPr algn="ctr"/>
            <a:r>
              <a:rPr lang="ru-RU" sz="2400" b="1" dirty="0">
                <a:ln w="190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детский сад  </a:t>
            </a:r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№ 8 </a:t>
            </a:r>
          </a:p>
          <a:p>
            <a:pPr algn="ctr"/>
            <a:r>
              <a:rPr lang="ru-RU" sz="16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Пушкинского </a:t>
            </a:r>
            <a:r>
              <a:rPr lang="ru-RU" sz="1600" b="1" dirty="0">
                <a:ln w="190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района Санкт-Петербурга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139752" y="4725144"/>
            <a:ext cx="5896744" cy="19882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anose="02040502050405020303" pitchFamily="18" charset="0"/>
              </a:rPr>
              <a:t>Отчет об участии </a:t>
            </a:r>
            <a:endParaRPr lang="ru-RU" sz="1000" b="1" dirty="0" smtClean="0">
              <a:ln w="12700">
                <a:solidFill>
                  <a:srgbClr val="0070C0"/>
                </a:solidFill>
                <a:prstDash val="solid"/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400" b="1" i="1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в международной программе</a:t>
            </a:r>
          </a:p>
          <a:p>
            <a:pPr algn="ctr"/>
            <a:r>
              <a:rPr lang="ru-RU" sz="2800" b="1" dirty="0" smtClean="0">
                <a:ln w="1905"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«Эко-Школы/Зеленый флаг»</a:t>
            </a:r>
            <a:endParaRPr lang="ru-RU" sz="800" b="1" i="1" dirty="0" smtClean="0">
              <a:ln w="1905">
                <a:solidFill>
                  <a:srgbClr val="0070C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n w="1905"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в 2023 - 2024 учебном году</a:t>
            </a:r>
            <a:endParaRPr lang="ru-RU" sz="2400" b="1" dirty="0">
              <a:ln w="1905">
                <a:solidFill>
                  <a:srgbClr val="0070C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pic>
        <p:nvPicPr>
          <p:cNvPr id="1026" name="Picture 2" descr="https://sun9-38.userapi.com/impg/fJFVSUBuN7OencLdWo8W670rCqSFA-RK_EDcGw/M1N8yqP3ZLU.jpg?size=900x654&amp;quality=95&amp;sign=aedb4437b0ffc394f70ac8ae1f8f46d3&amp;type=album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24" y="3140968"/>
            <a:ext cx="2162713" cy="2016223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73305" y="109774"/>
            <a:ext cx="7829509" cy="7989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Включение экологической тематики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 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 образовательный процесс</a:t>
            </a:r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rgbClr val="136149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5878" y="925341"/>
            <a:ext cx="5218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 ИГРА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«Волшебница ВОДА»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Наталья\Pictures\э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5491"/>
            <a:ext cx="1175007" cy="12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6386" y="874437"/>
            <a:ext cx="28803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5214" y="4203916"/>
            <a:ext cx="2962575" cy="26452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603" y="1328066"/>
            <a:ext cx="2916237" cy="22073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6981" y="1391631"/>
            <a:ext cx="2930808" cy="26493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0498" y="1391631"/>
            <a:ext cx="2502089" cy="17437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31840" y="3179324"/>
            <a:ext cx="302433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«Познай-ка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Лаборанты провели беседу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вода приходит в наш дом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очистки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воды»;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опыты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очищению волы с помощью ватных дисков.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004" y="3559006"/>
            <a:ext cx="2904527" cy="311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17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844" y="233264"/>
            <a:ext cx="6254919" cy="6624736"/>
          </a:xfrm>
          <a:prstGeom prst="rect">
            <a:avLst/>
          </a:prstGeom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766" y="3422564"/>
            <a:ext cx="2483768" cy="312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талья\Pictures\э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5491"/>
            <a:ext cx="1175007" cy="12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6386" y="874437"/>
            <a:ext cx="28803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06214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73305" y="109774"/>
            <a:ext cx="7829509" cy="7989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Включение экологической тематики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 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 образовательный процесс</a:t>
            </a:r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rgbClr val="136149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6759" y="908720"/>
            <a:ext cx="5218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 ИГРА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«Волшебница ВОДА»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Наталья\Pictures\э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5491"/>
            <a:ext cx="1175007" cy="12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6386" y="874437"/>
            <a:ext cx="28803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42240">
            <a:off x="110439" y="1329324"/>
            <a:ext cx="2444276" cy="2445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43885" y="1169606"/>
            <a:ext cx="2041475" cy="2676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436" y="4474770"/>
            <a:ext cx="2672285" cy="2383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498954" y="3566865"/>
            <a:ext cx="2277350" cy="865298"/>
          </a:xfrm>
          <a:prstGeom prst="rect">
            <a:avLst/>
          </a:prstGeom>
        </p:spPr>
        <p:txBody>
          <a:bodyPr wrap="none" lIns="79690" tIns="39845" rIns="79690" bIns="39845">
            <a:spAutoFit/>
          </a:bodyPr>
          <a:lstStyle/>
          <a:p>
            <a:pPr algn="ctr"/>
            <a:r>
              <a:rPr lang="ru-RU" sz="1700" b="1" u="sng" dirty="0">
                <a:latin typeface="Times New Roman" panose="02020603050405020304" pitchFamily="18" charset="0"/>
              </a:rPr>
              <a:t>Игра</a:t>
            </a:r>
          </a:p>
          <a:p>
            <a:pPr algn="ctr"/>
            <a:r>
              <a:rPr lang="ru-RU" sz="1700" b="1" u="sng" dirty="0">
                <a:latin typeface="Times New Roman" panose="02020603050405020304" pitchFamily="18" charset="0"/>
              </a:rPr>
              <a:t> «Явления природы»</a:t>
            </a:r>
            <a:r>
              <a:rPr lang="ru-RU" sz="1700" b="1" dirty="0"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700" dirty="0">
                <a:latin typeface="Times New Roman" panose="02020603050405020304" pitchFamily="18" charset="0"/>
              </a:rPr>
              <a:t>(разрезные картинки)</a:t>
            </a:r>
            <a:endParaRPr lang="ru-RU" sz="1700" dirty="0"/>
          </a:p>
        </p:txBody>
      </p:sp>
      <p:sp>
        <p:nvSpPr>
          <p:cNvPr id="11" name="TextBox 10"/>
          <p:cNvSpPr txBox="1"/>
          <p:nvPr/>
        </p:nvSpPr>
        <p:spPr>
          <a:xfrm>
            <a:off x="3258639" y="1487059"/>
            <a:ext cx="3003327" cy="484006"/>
          </a:xfrm>
          <a:prstGeom prst="rect">
            <a:avLst/>
          </a:prstGeom>
          <a:noFill/>
        </p:spPr>
        <p:txBody>
          <a:bodyPr wrap="none" lIns="79690" tIns="39845" rIns="79690" bIns="39845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СТАНЦИЯ  ИГРОВАЯ</a:t>
            </a:r>
            <a:endParaRPr lang="ru-RU" b="1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2471828" y="2051632"/>
            <a:ext cx="3190638" cy="61215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90" tIns="39845" rIns="79690" bIns="39845" rtlCol="0" anchor="ctr"/>
          <a:lstStyle/>
          <a:p>
            <a:pPr algn="ctr"/>
            <a:r>
              <a:rPr lang="ru-RU" sz="20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лако 12"/>
          <p:cNvSpPr/>
          <p:nvPr/>
        </p:nvSpPr>
        <p:spPr>
          <a:xfrm rot="21370170">
            <a:off x="4037488" y="2520232"/>
            <a:ext cx="2699026" cy="54343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90" tIns="39845" rIns="79690" bIns="39845" rtlCol="0" anchor="ctr"/>
          <a:lstStyle/>
          <a:p>
            <a:pPr algn="ctr"/>
            <a:r>
              <a:rPr lang="ru-RU" sz="20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Капитошки</a:t>
            </a:r>
            <a:endParaRPr lang="ru-RU" sz="20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0096" y="3129514"/>
            <a:ext cx="3113154" cy="1250019"/>
          </a:xfrm>
          <a:prstGeom prst="rect">
            <a:avLst/>
          </a:prstGeom>
          <a:noFill/>
        </p:spPr>
        <p:txBody>
          <a:bodyPr wrap="square" lIns="79690" tIns="39845" rIns="79690" bIns="39845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систематизировать знания детей о воде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её значении в жизни всего живого планеты Земля.</a:t>
            </a:r>
          </a:p>
          <a:p>
            <a:endParaRPr lang="ru-RU" sz="12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435" y="4451843"/>
            <a:ext cx="2603328" cy="2319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93324" y="3754524"/>
            <a:ext cx="2278504" cy="603688"/>
          </a:xfrm>
          <a:prstGeom prst="rect">
            <a:avLst/>
          </a:prstGeom>
        </p:spPr>
        <p:txBody>
          <a:bodyPr wrap="none" lIns="79690" tIns="39845" rIns="79690" bIns="39845">
            <a:spAutoFit/>
          </a:bodyPr>
          <a:lstStyle/>
          <a:p>
            <a:pPr algn="ctr"/>
            <a:r>
              <a:rPr lang="ru-RU" sz="1700" b="1" u="sng" dirty="0">
                <a:latin typeface="Times New Roman" panose="02020603050405020304" pitchFamily="18" charset="0"/>
              </a:rPr>
              <a:t>Игра</a:t>
            </a:r>
          </a:p>
          <a:p>
            <a:pPr algn="ctr"/>
            <a:r>
              <a:rPr lang="ru-RU" sz="1700" b="1" u="sng" dirty="0">
                <a:latin typeface="Times New Roman" panose="02020603050405020304" pitchFamily="18" charset="0"/>
              </a:rPr>
              <a:t> «Кому нужна вода?»</a:t>
            </a:r>
            <a:r>
              <a:rPr lang="ru-RU" sz="1700" b="1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755" y="4643845"/>
            <a:ext cx="3333991" cy="2196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2875491" y="4303731"/>
            <a:ext cx="3323987" cy="342078"/>
          </a:xfrm>
          <a:prstGeom prst="rect">
            <a:avLst/>
          </a:prstGeom>
          <a:noFill/>
        </p:spPr>
        <p:txBody>
          <a:bodyPr wrap="square" lIns="79690" tIns="39845" rIns="79690" bIns="39845" rtlCol="0">
            <a:spAutoFit/>
          </a:bodyPr>
          <a:lstStyle/>
          <a:p>
            <a:r>
              <a:rPr lang="ru-RU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«Делай как Я»</a:t>
            </a:r>
          </a:p>
        </p:txBody>
      </p:sp>
    </p:spTree>
    <p:extLst>
      <p:ext uri="{BB962C8B-B14F-4D97-AF65-F5344CB8AC3E}">
        <p14:creationId xmlns:p14="http://schemas.microsoft.com/office/powerpoint/2010/main" val="2267571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92429"/>
            <a:ext cx="8917578" cy="668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37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61684" y="122864"/>
            <a:ext cx="7829509" cy="7989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Включение экологической тематики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 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 образовательный процесс</a:t>
            </a:r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rgbClr val="136149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912525"/>
            <a:ext cx="5218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 ИГРА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«Волшебница ВОДА»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Наталья\Pictures\э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5491"/>
            <a:ext cx="1175007" cy="12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6386" y="874437"/>
            <a:ext cx="28803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700808"/>
            <a:ext cx="3518172" cy="4834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1351" y="4672882"/>
            <a:ext cx="2198801" cy="22230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8" y="3082150"/>
            <a:ext cx="2874629" cy="38156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1268" y="2996952"/>
            <a:ext cx="2158966" cy="15227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97398" y="1324770"/>
            <a:ext cx="5349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станции «Фокусы-покусы» ребята сами смогли превратиться в маленьких фокусников.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…Сделав пробоину в корабле (проткнув карандашом файл) наблюдали как с помощью магнита можно достать металлические предметы, не намочив рук.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14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36" y="221763"/>
            <a:ext cx="9127964" cy="665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69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73305" y="109774"/>
            <a:ext cx="7829509" cy="7989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Включение экологической тематики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 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 образовательный процесс</a:t>
            </a:r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rgbClr val="136149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908720"/>
            <a:ext cx="5218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 ИГРА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«Волшебница ВОДА»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Наталья\Pictures\э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5491"/>
            <a:ext cx="1175007" cy="12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6386" y="874437"/>
            <a:ext cx="28803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6523" y="2098525"/>
            <a:ext cx="2324086" cy="16360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436" y="1343547"/>
            <a:ext cx="2912396" cy="31460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4774" y="1340609"/>
            <a:ext cx="3645699" cy="55173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5491" y="4123740"/>
            <a:ext cx="2105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Спортивной станции дети поиграли в подвижные игры «Ручеек»,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«Удочка»,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 и дождик»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60" y="4131645"/>
            <a:ext cx="2952328" cy="278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79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34" y="163689"/>
            <a:ext cx="9036496" cy="679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24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03648" y="58522"/>
            <a:ext cx="7829509" cy="7989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Включение экологической тематики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 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 образовательный процесс</a:t>
            </a:r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rgbClr val="136149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5878" y="908720"/>
            <a:ext cx="5218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 ИГРА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«Волшебница ВОДА»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Наталья\Pictures\э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5491"/>
            <a:ext cx="1175007" cy="12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6386" y="874437"/>
            <a:ext cx="28803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9585" y="685140"/>
            <a:ext cx="1915075" cy="1466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65" y="4225625"/>
            <a:ext cx="3531425" cy="26573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5514" y="2212301"/>
            <a:ext cx="35564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музыку, напоминающую звуки дождя, дети-капельки полетели на землю, там они прыгали, бегали, играли. Скучно им стало поодиночке прыгать. Собрались они вместе и потекли маленькими веселыми ручейками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4314" y="4217917"/>
            <a:ext cx="53088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Встретились ручейки и стали большой речкой 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соединяются в одну цепочку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Плывут дети-капельки в большой реке, путешествуют.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Текла-текла речка и попала в большой-пребольшой океан 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перестраиваются в хоровод и двигаются по кругу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лавали-плавали капельки в океане, а потом вспомнили, что мама Тучка наказывала домой вернуться. А тут как раз и Солнышко пригрело 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танцуют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4314" y="1418178"/>
            <a:ext cx="5078740" cy="278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692696"/>
            <a:ext cx="8800799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5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фото\картинки\розовое поле\1383336608_shutterstock_133582076-converte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03"/>
          <a:stretch/>
        </p:blipFill>
        <p:spPr bwMode="auto">
          <a:xfrm>
            <a:off x="55476" y="73874"/>
            <a:ext cx="1125601" cy="121625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1323" y="892986"/>
            <a:ext cx="25950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10668" y="194334"/>
            <a:ext cx="7308304" cy="7131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Создание экологического совета в ДОУ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136149"/>
              </a:solidFill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276" y="1249199"/>
            <a:ext cx="8188932" cy="48177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190" y="5805264"/>
            <a:ext cx="8964487" cy="1169551"/>
          </a:xfrm>
          <a:prstGeom prst="rect">
            <a:avLst/>
          </a:prstGeom>
          <a:solidFill>
            <a:srgbClr val="CEFCE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Экологического Совета – постоянно действующая команда,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сплотившаяся пятнадцать лет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назад, по принципу: креативные, любознательные, увлеченные, с активной жизненной позицией.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критерием являлось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увлеченность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экологией,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огромный творческий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потенциал,  понимание современных экологических проблем и  важности экологического образования детей дошкольного возраста, формирование 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основ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ответственного отношения к природе.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73303" y="112640"/>
            <a:ext cx="7829509" cy="7989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Включение экологической тематики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 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 образовательный процесс</a:t>
            </a:r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rgbClr val="136149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2511" y="874437"/>
            <a:ext cx="7616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«Удивительная Балтика» к Дню Балтийского моря</a:t>
            </a:r>
            <a:endParaRPr lang="ru-RU" sz="2000" b="1" dirty="0"/>
          </a:p>
        </p:txBody>
      </p:sp>
      <p:pic>
        <p:nvPicPr>
          <p:cNvPr id="4" name="Picture 2" descr="C:\Users\Наталья\Pictures\э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5491"/>
            <a:ext cx="1175007" cy="12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6386" y="874437"/>
            <a:ext cx="28803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03" y="4222419"/>
            <a:ext cx="4326512" cy="26355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601" y="1274546"/>
            <a:ext cx="2831563" cy="27751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74" y="1470515"/>
            <a:ext cx="3502244" cy="25791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6028" y="4196117"/>
            <a:ext cx="4213136" cy="26355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1419" y="1274547"/>
            <a:ext cx="24261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Встречал детей БЕЛЕК – маленький детеныш, исчезающей балтийской серой нерпы, занесенной в Красную книгу Ленинградской области. Дети познакомились с удивительными фактами, особенностями и проблемами Балтийского моря.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002" y="3933056"/>
            <a:ext cx="1595669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 (2)\IMG-20240320-WA00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188640"/>
            <a:ext cx="9025003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028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73303" y="112640"/>
            <a:ext cx="7829509" cy="7989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Включение экологической тематики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 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 образовательный процесс</a:t>
            </a:r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rgbClr val="136149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9407" y="923340"/>
            <a:ext cx="5080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2000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ЭКОКОСТЮМОВ из бросового материала</a:t>
            </a:r>
            <a:r>
              <a:rPr lang="ru-RU" sz="200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обитатели»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  <p:pic>
        <p:nvPicPr>
          <p:cNvPr id="4" name="Picture 2" descr="C:\Users\Наталья\Pictures\э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5491"/>
            <a:ext cx="1175007" cy="12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6386" y="874437"/>
            <a:ext cx="28803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031325"/>
            <a:ext cx="2469380" cy="32925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5288" y="4426862"/>
            <a:ext cx="2847524" cy="24311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8882" y="5288340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морских обитателей,</a:t>
            </a:r>
            <a:endParaRPr lang="ru-RU" sz="24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моды законодателей!</a:t>
            </a:r>
            <a:endParaRPr lang="ru-RU" sz="24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бросового материала одежду шьём –</a:t>
            </a:r>
          </a:p>
          <a:p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Мы так природу бережём!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1" y="1664612"/>
            <a:ext cx="5792262" cy="348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500" y="188640"/>
            <a:ext cx="8979297" cy="5688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304" y="58052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Старанья наши оцените,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Аплодисментами нас наградите!</a:t>
            </a: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5663" y="1485356"/>
            <a:ext cx="2745609" cy="28714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21" y="1472697"/>
            <a:ext cx="4036101" cy="242357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83054" y="188640"/>
            <a:ext cx="7829509" cy="7989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Включение экологической тематики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 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 образовательный процесс</a:t>
            </a:r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rgbClr val="136149"/>
              </a:solidFill>
              <a:latin typeface="Georgia" pitchFamily="18" charset="0"/>
            </a:endParaRPr>
          </a:p>
        </p:txBody>
      </p:sp>
      <p:pic>
        <p:nvPicPr>
          <p:cNvPr id="9" name="Picture 2" descr="C:\Users\Наталья\Pictures\э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5491"/>
            <a:ext cx="1175007" cy="12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4849" y="4442969"/>
            <a:ext cx="4609815" cy="24150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6386" y="874437"/>
            <a:ext cx="28803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219" y="1481329"/>
            <a:ext cx="2116447" cy="2821929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282511" y="1073224"/>
            <a:ext cx="7820301" cy="3994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Экологическая сказка «Берегите водоемы»  </a:t>
            </a:r>
            <a:r>
              <a:rPr lang="ru-RU" sz="105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Татьяны </a:t>
            </a:r>
            <a:r>
              <a:rPr lang="ru-RU" sz="105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Кирюшатовой</a:t>
            </a:r>
            <a:endParaRPr lang="ru-RU" sz="900" b="1" dirty="0">
              <a:ln>
                <a:solidFill>
                  <a:sysClr val="windowText" lastClr="000000"/>
                </a:solidFill>
              </a:ln>
              <a:solidFill>
                <a:srgbClr val="136149"/>
              </a:solidFill>
              <a:latin typeface="Georgia" pitchFamily="18" charset="0"/>
            </a:endParaRPr>
          </a:p>
        </p:txBody>
      </p:sp>
      <p:pic>
        <p:nvPicPr>
          <p:cNvPr id="5122" name="Picture 2" descr="J:\ЭКОЛОГИЯ\2023-24\сказка\20240506_170646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283" y="3962399"/>
            <a:ext cx="4158379" cy="292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641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8" y="189378"/>
            <a:ext cx="8984627" cy="6738470"/>
          </a:xfrm>
          <a:prstGeom prst="rect">
            <a:avLst/>
          </a:prstGeom>
        </p:spPr>
      </p:pic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333" r="100000">
                        <a14:foregroundMark x1="35444" y1="15489" x2="35444" y2="15489"/>
                        <a14:foregroundMark x1="40667" y1="21809" x2="40667" y2="20942"/>
                        <a14:foregroundMark x1="52778" y1="10285" x2="52778" y2="10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1" y="1772816"/>
            <a:ext cx="966369" cy="86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1868" y="87248"/>
            <a:ext cx="8984627" cy="7989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сказка «Берегите водоемы»</a:t>
            </a:r>
            <a:endParaRPr lang="ru-RU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4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73301" y="263491"/>
            <a:ext cx="7829509" cy="7989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Включение экологической тематики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 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 образовательный процесс</a:t>
            </a:r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rgbClr val="136149"/>
              </a:solidFill>
              <a:latin typeface="Georgia" pitchFamily="18" charset="0"/>
            </a:endParaRPr>
          </a:p>
        </p:txBody>
      </p:sp>
      <p:pic>
        <p:nvPicPr>
          <p:cNvPr id="5" name="Picture 2" descr="C:\Users\Наталья\Pictures\э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5491"/>
            <a:ext cx="1175007" cy="12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6386" y="874437"/>
            <a:ext cx="28803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4850">
            <a:off x="277133" y="3284985"/>
            <a:ext cx="4350977" cy="32632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6733" y="4077072"/>
            <a:ext cx="4263252" cy="27763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4040">
            <a:off x="4833836" y="1330808"/>
            <a:ext cx="3958757" cy="2838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9352" y="1484784"/>
            <a:ext cx="43509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театр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«Берегите водоемы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Обыгрывание детьми сюжета сказки, отработка диалогов между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героями сказки.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81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82511" y="336642"/>
            <a:ext cx="7820301" cy="7989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Творческие работы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«Берегите водоемы»</a:t>
            </a:r>
            <a:endParaRPr lang="ru-RU" sz="1100" b="1" dirty="0">
              <a:ln>
                <a:solidFill>
                  <a:sysClr val="windowText" lastClr="000000"/>
                </a:solidFill>
              </a:ln>
              <a:solidFill>
                <a:srgbClr val="136149"/>
              </a:solidFill>
              <a:latin typeface="Georgia" pitchFamily="18" charset="0"/>
            </a:endParaRPr>
          </a:p>
        </p:txBody>
      </p:sp>
      <p:pic>
        <p:nvPicPr>
          <p:cNvPr id="3" name="Picture 2" descr="C:\Users\Наталья\Pictures\э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5491"/>
            <a:ext cx="1175007" cy="12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09480"/>
            <a:ext cx="4179848" cy="29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4172816"/>
            <a:ext cx="3888432" cy="26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326" y="3861048"/>
            <a:ext cx="4201642" cy="2996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6386" y="874437"/>
            <a:ext cx="28803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678" y="874436"/>
            <a:ext cx="4114410" cy="291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333" r="100000">
                        <a14:foregroundMark x1="35444" y1="15489" x2="35444" y2="15489"/>
                        <a14:foregroundMark x1="40667" y1="21809" x2="40667" y2="20942"/>
                        <a14:foregroundMark x1="52778" y1="10285" x2="52778" y2="10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4365" y="2722043"/>
            <a:ext cx="3235924" cy="290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6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03647" y="404664"/>
            <a:ext cx="7697747" cy="7989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Выставка детского творчества</a:t>
            </a:r>
          </a:p>
        </p:txBody>
      </p:sp>
      <p:pic>
        <p:nvPicPr>
          <p:cNvPr id="3" name="Picture 2" descr="C:\Users\Наталья\Pictures\э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5491"/>
            <a:ext cx="1175007" cy="12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6386" y="874437"/>
            <a:ext cx="28803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85"/>
          <a:stretch/>
        </p:blipFill>
        <p:spPr>
          <a:xfrm>
            <a:off x="467544" y="1318977"/>
            <a:ext cx="8423557" cy="551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Наталья\Pictures\э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966" y="168181"/>
            <a:ext cx="1175007" cy="12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5833" y="905885"/>
            <a:ext cx="28803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ru-RU" sz="200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33" y="1391139"/>
            <a:ext cx="7381484" cy="532448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03647" y="404664"/>
            <a:ext cx="7697747" cy="7989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Выставка детского творчества</a:t>
            </a:r>
          </a:p>
        </p:txBody>
      </p:sp>
    </p:spTree>
    <p:extLst>
      <p:ext uri="{BB962C8B-B14F-4D97-AF65-F5344CB8AC3E}">
        <p14:creationId xmlns:p14="http://schemas.microsoft.com/office/powerpoint/2010/main" val="149372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фото\картинки\розовое поле\1383336608_shutterstock_133582076-converte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03"/>
          <a:stretch/>
        </p:blipFill>
        <p:spPr bwMode="auto">
          <a:xfrm>
            <a:off x="182101" y="182041"/>
            <a:ext cx="1125601" cy="121625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4558" y="1076470"/>
            <a:ext cx="25950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75656" y="272197"/>
            <a:ext cx="7501290" cy="7989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Проведение исследования экологической ситуации в ДОУ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136149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533289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Проведено социологическое исследование                                    </a:t>
            </a:r>
            <a:r>
              <a:rPr lang="ru-RU" dirty="0" smtClean="0">
                <a:latin typeface="Georgia" panose="02040502050405020303" pitchFamily="18" charset="0"/>
              </a:rPr>
              <a:t>отношения  родителей и сотрудников ДОУ к проблеме </a:t>
            </a:r>
            <a:r>
              <a:rPr lang="ru-RU" dirty="0" err="1" smtClean="0">
                <a:latin typeface="Georgia" panose="02040502050405020303" pitchFamily="18" charset="0"/>
              </a:rPr>
              <a:t>водосбережения</a:t>
            </a:r>
            <a:r>
              <a:rPr lang="ru-RU" dirty="0" smtClean="0">
                <a:latin typeface="Georgia" panose="02040502050405020303" pitchFamily="18" charset="0"/>
              </a:rPr>
              <a:t> и возможного участия в мероприятиях по  ее реализации. </a:t>
            </a:r>
            <a:endParaRPr lang="ru-RU" dirty="0">
              <a:latin typeface="Georgia" panose="02040502050405020303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229951"/>
              </p:ext>
            </p:extLst>
          </p:nvPr>
        </p:nvGraphicFramePr>
        <p:xfrm>
          <a:off x="5040183" y="1398294"/>
          <a:ext cx="3773546" cy="534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Документ" r:id="rId6" imgW="6463815" imgH="9155339" progId="Word.Document.12">
                  <p:embed/>
                </p:oleObj>
              </mc:Choice>
              <mc:Fallback>
                <p:oleObj name="Документ" r:id="rId6" imgW="6463815" imgH="91553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40183" y="1398294"/>
                        <a:ext cx="3773546" cy="534307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3287615"/>
            <a:ext cx="396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dirty="0" smtClean="0">
                <a:latin typeface="Georgia" panose="02040502050405020303" pitchFamily="18" charset="0"/>
              </a:rPr>
              <a:t>Экологическим советом с привлечением родителей разработана анкета </a:t>
            </a:r>
          </a:p>
          <a:p>
            <a:r>
              <a:rPr lang="ru-RU" sz="2000" i="1" dirty="0" smtClean="0">
                <a:latin typeface="Georgia" panose="02040502050405020303" pitchFamily="18" charset="0"/>
              </a:rPr>
              <a:t>«Что Вы знаете о </a:t>
            </a:r>
            <a:r>
              <a:rPr lang="ru-RU" sz="2000" i="1" dirty="0" err="1" smtClean="0">
                <a:latin typeface="Georgia" panose="02040502050405020303" pitchFamily="18" charset="0"/>
              </a:rPr>
              <a:t>водосбережении</a:t>
            </a:r>
            <a:r>
              <a:rPr lang="ru-RU" sz="2000" i="1" dirty="0" smtClean="0">
                <a:latin typeface="Georgia" panose="02040502050405020303" pitchFamily="18" charset="0"/>
              </a:rPr>
              <a:t>?»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i="1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dirty="0" smtClean="0">
                <a:latin typeface="Georgia" panose="02040502050405020303" pitchFamily="18" charset="0"/>
              </a:rPr>
              <a:t>Выстроена перспектива, намечены задачи  и определен  </a:t>
            </a:r>
            <a:r>
              <a:rPr lang="ru-RU" sz="2000" i="1" dirty="0">
                <a:latin typeface="Georgia" panose="02040502050405020303" pitchFamily="18" charset="0"/>
              </a:rPr>
              <a:t>перечень </a:t>
            </a:r>
            <a:r>
              <a:rPr lang="ru-RU" sz="2000" i="1" dirty="0" smtClean="0">
                <a:latin typeface="Georgia" panose="02040502050405020303" pitchFamily="18" charset="0"/>
              </a:rPr>
              <a:t>мероприятий по их реализации.</a:t>
            </a:r>
            <a:endParaRPr lang="ru-RU" sz="2000" i="1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i="1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82511" y="264821"/>
            <a:ext cx="6480174" cy="7989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Экологический фестиваль «ЭКОМАСКАРАД»</a:t>
            </a:r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rgbClr val="136149"/>
              </a:solidFill>
              <a:latin typeface="Georgia" pitchFamily="18" charset="0"/>
            </a:endParaRPr>
          </a:p>
        </p:txBody>
      </p:sp>
      <p:pic>
        <p:nvPicPr>
          <p:cNvPr id="3074" name="Picture 2" descr="J:\ЭКОЛОГИЯ\2023-24\Экомаскарад\экомаскарад фото\20231219_1102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816472"/>
            <a:ext cx="4080594" cy="306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Наталья\Pictures\э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5491"/>
            <a:ext cx="1175007" cy="12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6386" y="874437"/>
            <a:ext cx="28803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43" y="3717033"/>
            <a:ext cx="4200529" cy="31503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805" y="857957"/>
            <a:ext cx="2151455" cy="2859076"/>
          </a:xfrm>
          <a:prstGeom prst="rect">
            <a:avLst/>
          </a:prstGeom>
        </p:spPr>
      </p:pic>
      <p:pic>
        <p:nvPicPr>
          <p:cNvPr id="3075" name="Picture 3" descr="J:\ЭКОЛОГИЯ\2023-24\Экомаскарад\номер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713" y="1548725"/>
            <a:ext cx="290156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129280" y="1207558"/>
            <a:ext cx="361877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Наши педагоги и команда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приняла участие в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Экомаскараде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–экологической маршрутной командной игре по станциям, на которую дети и взрослые приходят в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эконовогодних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костюмах.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экомаскарад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начинается со спектакля и в этом году его название «Чудеса под Новый год».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Участвовало 16 команд дошкольников.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ОЕ\Документация КК\КК 2023-24\2\эко клуб 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855" y="277180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558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ья\Pictures\э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997" y="214584"/>
            <a:ext cx="1175007" cy="12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853317" y="217596"/>
            <a:ext cx="7255872" cy="7989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Информация о сотрудничестве</a:t>
            </a:r>
          </a:p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(социальном партнерстве)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136149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7866" y="1439471"/>
            <a:ext cx="1682184" cy="1660236"/>
          </a:xfrm>
          <a:prstGeom prst="ellipse">
            <a:avLst/>
          </a:prstGeom>
          <a:ln w="3175" cap="rnd">
            <a:solidFill>
              <a:srgbClr val="22AE8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Содержимое 5" descr="Рисунок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55867" y="3121494"/>
            <a:ext cx="2520280" cy="1721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740076" y="1245644"/>
            <a:ext cx="1367719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СПб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АППО  кафедра педагогики окружающей среды, безопасности и здоровья человека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48425" y="1261146"/>
            <a:ext cx="1275059" cy="15004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200" dirty="0" smtClean="0"/>
          </a:p>
          <a:p>
            <a:pPr algn="ctr"/>
            <a:endParaRPr lang="ru-RU" sz="1200" dirty="0"/>
          </a:p>
          <a:p>
            <a:pPr algn="ctr"/>
            <a:endParaRPr lang="ru-RU" sz="1200" dirty="0"/>
          </a:p>
          <a:p>
            <a:pPr algn="ctr"/>
            <a:endParaRPr lang="ru-RU" sz="1200" dirty="0" smtClean="0"/>
          </a:p>
          <a:p>
            <a:pPr algn="ctr"/>
            <a:endParaRPr lang="ru-RU" sz="1200" dirty="0"/>
          </a:p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</a:t>
            </a:r>
          </a:p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ПУШКИН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 rot="8209588">
            <a:off x="6319168" y="2818089"/>
            <a:ext cx="855740" cy="186108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yaroslavl.bezformata.ru/content/image21509471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0908" y="5219719"/>
            <a:ext cx="1460787" cy="14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Двойная стрелка влево/вправо 9"/>
          <p:cNvSpPr/>
          <p:nvPr/>
        </p:nvSpPr>
        <p:spPr>
          <a:xfrm rot="2584352">
            <a:off x="6471718" y="4978769"/>
            <a:ext cx="855740" cy="186108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3770537" y="4086180"/>
            <a:ext cx="601429" cy="186108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5400000">
            <a:off x="5724991" y="2866523"/>
            <a:ext cx="427870" cy="186108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s://sun9-27.userapi.com/c845421/v845421560/1c2189/Dh21CBicoVg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8634" y="5614011"/>
            <a:ext cx="2505361" cy="105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Двойная стрелка влево/вправо 13"/>
          <p:cNvSpPr/>
          <p:nvPr/>
        </p:nvSpPr>
        <p:spPr>
          <a:xfrm>
            <a:off x="6437108" y="4014845"/>
            <a:ext cx="648983" cy="186108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1773" y="5536704"/>
            <a:ext cx="1092876" cy="1090193"/>
          </a:xfrm>
          <a:prstGeom prst="ellipse">
            <a:avLst/>
          </a:prstGeom>
          <a:ln w="3175" cap="rnd">
            <a:solidFill>
              <a:srgbClr val="13614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Двойная стрелка влево/вправо 15"/>
          <p:cNvSpPr/>
          <p:nvPr/>
        </p:nvSpPr>
        <p:spPr>
          <a:xfrm rot="5400000">
            <a:off x="4988137" y="5037605"/>
            <a:ext cx="855740" cy="186108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3335" y="1313676"/>
            <a:ext cx="691182" cy="81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7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2607" y="1261146"/>
            <a:ext cx="892042" cy="67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148728" y="3127395"/>
            <a:ext cx="247894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ГБДОУ детский сад № 8 </a:t>
            </a:r>
          </a:p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Пушкинского района Санкт-Петербурга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5257" y="3671403"/>
            <a:ext cx="235528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библиотека, 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4 на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Красносельском 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шоссе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0440" y="3634789"/>
            <a:ext cx="1058351" cy="1052277"/>
          </a:xfrm>
          <a:prstGeom prst="ellipse">
            <a:avLst/>
          </a:prstGeom>
          <a:ln w="127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Двойная стрелка влево/вправо 22"/>
          <p:cNvSpPr/>
          <p:nvPr/>
        </p:nvSpPr>
        <p:spPr>
          <a:xfrm rot="19541133">
            <a:off x="3423441" y="5020882"/>
            <a:ext cx="855740" cy="186108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https://sun9-56.userapi.com/s/v1/ig1/KMCrV9Wz85bW6Tcm-2WHdN-Qekc4gKaEF0fq-c2USz0tyKvRIvxtxAK_FMmppoacLnRRagAu.jpg?size=692x673&amp;quality=96&amp;type=album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9616" y="1886304"/>
            <a:ext cx="1473920" cy="14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Двойная стрелка влево/вправо 24"/>
          <p:cNvSpPr/>
          <p:nvPr/>
        </p:nvSpPr>
        <p:spPr>
          <a:xfrm rot="5400000">
            <a:off x="4224693" y="2902552"/>
            <a:ext cx="427870" cy="186108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лево/вправо 25"/>
          <p:cNvSpPr/>
          <p:nvPr/>
        </p:nvSpPr>
        <p:spPr>
          <a:xfrm rot="2584352">
            <a:off x="3224570" y="3226701"/>
            <a:ext cx="855740" cy="186108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971531" y="1594864"/>
            <a:ext cx="14739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K:\ЭКОЛОГИЯ\2021-2022\001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25192" y="3308704"/>
            <a:ext cx="2039296" cy="12860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167985" y="4405370"/>
            <a:ext cx="1553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и переработка вторсырья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46.userapi.com/impg/qi1wlgoS2ybFl8xOZEX4Paicqapbe_8TaNaBcA/_YDx0tAWs1c.jpg?size=1280x1255&amp;quality=95&amp;sign=50921d026bfbac44f6c077da5c4859b3&amp;type=album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344" y="4842660"/>
            <a:ext cx="1865508" cy="18290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7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2635805"/>
            <a:ext cx="4483515" cy="40423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26" y="3942084"/>
            <a:ext cx="3887889" cy="2915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956413"/>
            <a:ext cx="3880993" cy="2910745"/>
          </a:xfrm>
          <a:prstGeom prst="rect">
            <a:avLst/>
          </a:prstGeom>
        </p:spPr>
      </p:pic>
      <p:pic>
        <p:nvPicPr>
          <p:cNvPr id="7" name="Picture 2" descr="C:\Users\Наталья\Pictures\э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5491"/>
            <a:ext cx="1175007" cy="12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6386" y="874437"/>
            <a:ext cx="28803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47664" y="272232"/>
            <a:ext cx="6767081" cy="7989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Экологический кодекс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5485" y="1098536"/>
            <a:ext cx="4608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кодекс о ВОДЕ создали,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Сами все нарисовали.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его мы будем -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правила нужны всем людям!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67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95735" y="405651"/>
            <a:ext cx="6767081" cy="7989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Экологический кодекс</a:t>
            </a:r>
          </a:p>
        </p:txBody>
      </p:sp>
      <p:pic>
        <p:nvPicPr>
          <p:cNvPr id="3" name="Picture 2" descr="C:\Users\Наталья\Pictures\э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966" y="168181"/>
            <a:ext cx="1175007" cy="12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gas-kvas.com/grafic/uploads/posts/2024-01/gas-kvas-com-p-kapli-vodi-na-prozrachnom-fone-dlya-detei-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4466">
            <a:off x="1989652" y="264920"/>
            <a:ext cx="653540" cy="88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05" y="1298129"/>
            <a:ext cx="9100495" cy="5656531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6" name="Picture 4" descr="https://kartinkof.club/uploads/posts/2022-05/1653648659_37-kartinkof-club-p-veselaya-kapelka-vodi-kartinki-dlya-detei-38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876014">
            <a:off x="8207517" y="462627"/>
            <a:ext cx="940998" cy="105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lipartcraft.com/images/transparent-background-illustrator-water-drops-9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399" l="0" r="98804">
                        <a14:foregroundMark x1="23478" y1="65541" x2="23478" y2="65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629" y="905885"/>
            <a:ext cx="556854" cy="80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5833" y="905885"/>
            <a:ext cx="28803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ru-RU" sz="200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0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85523" y="260648"/>
            <a:ext cx="7708302" cy="15978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Наши достижения </a:t>
            </a:r>
          </a:p>
          <a:p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 2023-20224 учебном году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136149"/>
              </a:solidFill>
              <a:latin typeface="Georgia" pitchFamily="18" charset="0"/>
            </a:endParaRPr>
          </a:p>
        </p:txBody>
      </p:sp>
      <p:pic>
        <p:nvPicPr>
          <p:cNvPr id="3" name="Picture 2" descr="C:\Users\Наталья\Pictures\э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966" y="168181"/>
            <a:ext cx="1175007" cy="12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5833" y="905885"/>
            <a:ext cx="28803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ru-RU" sz="200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J:\МОЕ\Документация КК\КК 2023-24\Новая папка\45380270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2696" y="1385773"/>
            <a:ext cx="2693518" cy="190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J:\МОЕ\Документация КК\КК 2023-24\Новая папка\171163429729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8498" y="1484784"/>
            <a:ext cx="264551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:\МОЕ\Документация КК\КК 2023-24\Новая папка\453931566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6316" y="3902873"/>
            <a:ext cx="1728192" cy="244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J:\МОЕ\Документация КК\КК 2023-24\Новая папка\453931165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508" y="3902873"/>
            <a:ext cx="1720829" cy="243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J:\МОЕ\Документация КК\КК 2023-24\Новая папка\453450561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4134" y="3206075"/>
            <a:ext cx="1778305" cy="251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J:\МОЕ\Документация КК\КК 2023-24\Новая папка\453450314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181" y="1858541"/>
            <a:ext cx="1806268" cy="25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J:\МОЕ\Документация КК\КК 2023-24\КК 1-6.2024 Трущенко\2\2.2.1 Док победителей\7HdcUeLpits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553" y="1700808"/>
            <a:ext cx="1795957" cy="24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J:\МОЕ\Документация КК\КК 2023-24\КК 1-6.2024 Трущенко\2\2.2.1 Док победителей\NHJ-1mNr7DI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952" y="3291954"/>
            <a:ext cx="1670253" cy="231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18261" y="3501006"/>
            <a:ext cx="4185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викторина «Охраняю природу»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4825" y="5838860"/>
            <a:ext cx="2439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викторина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«Азбука здоровья»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32248" y="634826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детский творческий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здоровом теле – здоровый дух!»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3889" y="5789334"/>
            <a:ext cx="1863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«Барыня капуста» </a:t>
            </a:r>
          </a:p>
        </p:txBody>
      </p:sp>
      <p:pic>
        <p:nvPicPr>
          <p:cNvPr id="22" name="Picture 3" descr="J:\МОЕ\Документация КК\КК 2023-24\Новая папка\171163429729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8737" y="1675874"/>
            <a:ext cx="264551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84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85523" y="260648"/>
            <a:ext cx="7708302" cy="15978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Наши достижения </a:t>
            </a:r>
          </a:p>
          <a:p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 2023-20224 учебном году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136149"/>
              </a:solidFill>
              <a:latin typeface="Georgia" pitchFamily="18" charset="0"/>
            </a:endParaRPr>
          </a:p>
        </p:txBody>
      </p:sp>
      <p:pic>
        <p:nvPicPr>
          <p:cNvPr id="5" name="Picture 2" descr="C:\Users\Наталья\Pictures\э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966" y="168181"/>
            <a:ext cx="1175007" cy="12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5833" y="905885"/>
            <a:ext cx="28803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ru-RU" sz="200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4814701"/>
            <a:ext cx="4320480" cy="20847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99581"/>
            <a:ext cx="2205837" cy="2941116"/>
          </a:xfrm>
          <a:prstGeom prst="rect">
            <a:avLst/>
          </a:prstGeom>
        </p:spPr>
      </p:pic>
      <p:pic>
        <p:nvPicPr>
          <p:cNvPr id="9" name="Picture 2" descr="J:\МОЕ\Документация КК\КК 2023-24\КК 1-6.2024 Трущенко\4\4.1\АППО семинар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214" y="1420756"/>
            <a:ext cx="2180172" cy="290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J:\МОЕ\Документация КК\КК 2023-24\КК 1-6.2024 Трущенко\4\4.1\АППО семинар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5401" y="1772816"/>
            <a:ext cx="2087969" cy="278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455" y="1416728"/>
            <a:ext cx="1977656" cy="26506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94924" y="4649761"/>
            <a:ext cx="2347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фестиваль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Экомаскарад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38999" y="4071365"/>
            <a:ext cx="2828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творческий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экологических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32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63688" y="130390"/>
            <a:ext cx="6984230" cy="7989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Экологическое исследование</a:t>
            </a:r>
          </a:p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«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Вода – условие жизни растений»</a:t>
            </a:r>
            <a:endParaRPr lang="ru-RU" sz="1600" b="1" dirty="0">
              <a:ln>
                <a:solidFill>
                  <a:sysClr val="windowText" lastClr="000000"/>
                </a:solidFill>
              </a:ln>
              <a:solidFill>
                <a:srgbClr val="136149"/>
              </a:solidFill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629" y="1065730"/>
            <a:ext cx="5807539" cy="580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Наталья\Pictures\э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67" y="88578"/>
            <a:ext cx="1175007" cy="12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4804" y="915206"/>
            <a:ext cx="25950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3733" y="1099872"/>
            <a:ext cx="29523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где растение быстрее даст корни – в воде или в воздухе?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наблюдение за: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еренками традесканции,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уковицами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Черенки традесканции и луковицы быстро дали корни в воде. Корни обеспечивают питание растениям.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луковицы лежащей на окне корни не выросли, но ростки появились благодаря влаге внутри луковицы.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наблюдений фиксировали в Дневниках  наблюдений за ростом растений.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фото\картинки\розовое поле\1383336608_shutterstock_133582076-converte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03"/>
          <a:stretch/>
        </p:blipFill>
        <p:spPr bwMode="auto">
          <a:xfrm>
            <a:off x="97023" y="155873"/>
            <a:ext cx="1125601" cy="121625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9480" y="1050302"/>
            <a:ext cx="25950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420174"/>
            <a:ext cx="7501290" cy="7989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Разработка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 плана действий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0586" y="1216241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«Водные ресурсы»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10872585"/>
              </p:ext>
            </p:extLst>
          </p:nvPr>
        </p:nvGraphicFramePr>
        <p:xfrm>
          <a:off x="755576" y="1844824"/>
          <a:ext cx="804554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36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7"/>
            <a:ext cx="8928992" cy="6591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8724" y="5323933"/>
            <a:ext cx="1307772" cy="15279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31528" y="116632"/>
            <a:ext cx="2763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3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284" y="905151"/>
            <a:ext cx="1757172" cy="234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54583" y="2233545"/>
            <a:ext cx="5296695" cy="397252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40409" y="126181"/>
            <a:ext cx="7524749" cy="7989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Включение экологической тематики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 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 образовательный процесс</a:t>
            </a:r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rgbClr val="136149"/>
              </a:solidFill>
              <a:latin typeface="Georgi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445" y="3356992"/>
            <a:ext cx="4668011" cy="35010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57445" y="1602666"/>
            <a:ext cx="2812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мой после игры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после туалета,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улицы пришел – опять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 про ЭТО!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еще закон такой: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мой перед едой!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23184" y="925127"/>
            <a:ext cx="51169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рейд к малышам </a:t>
            </a:r>
          </a:p>
          <a:p>
            <a:pPr algn="ctr"/>
            <a:r>
              <a:rPr lang="ru-RU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«Девочки и мальчики, мойте руки-пальчики!» </a:t>
            </a:r>
            <a:endParaRPr lang="ru-RU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66" y="206461"/>
            <a:ext cx="1884618" cy="208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06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73303" y="112640"/>
            <a:ext cx="7829509" cy="7989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Включение экологической тематики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 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 образовательный процесс</a:t>
            </a:r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rgbClr val="136149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9299" y="946291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«Берегите воду!»</a:t>
            </a:r>
            <a:endParaRPr lang="ru-RU" sz="2000" b="1" dirty="0"/>
          </a:p>
        </p:txBody>
      </p:sp>
      <p:pic>
        <p:nvPicPr>
          <p:cNvPr id="4" name="Picture 2" descr="C:\Users\Наталья\Pictures\э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5491"/>
            <a:ext cx="1175007" cy="12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6386" y="874437"/>
            <a:ext cx="28803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2050" name="Picture 2" descr="J:\ЭКОЛОГИЯ\2023-24\памятка экономим воду\Слайд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8" y="1610629"/>
            <a:ext cx="4160788" cy="281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ЭКОЛОГИЯ\2023-24\памятка экономим воду\Слайд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4547" y="3881760"/>
            <a:ext cx="4548829" cy="308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135" y="1686366"/>
            <a:ext cx="2355503" cy="21953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28" y="4065826"/>
            <a:ext cx="1777571" cy="27531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88" y="1274547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Вручение буклетов «Берегите воду!» родителям и сотрудникам детского сада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596" y="4351285"/>
            <a:ext cx="1897326" cy="252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73305" y="109774"/>
            <a:ext cx="7829509" cy="7989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Включение экологической тематики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 </a:t>
            </a:r>
          </a:p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136149"/>
                </a:solidFill>
                <a:latin typeface="Georgia" pitchFamily="18" charset="0"/>
              </a:rPr>
              <a:t>в образовательный процесс</a:t>
            </a:r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rgbClr val="136149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7371" y="874437"/>
            <a:ext cx="5218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 ИГРА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«Волшебница ВОДА»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Наталья\Pictures\э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5491"/>
            <a:ext cx="1175007" cy="12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6386" y="874437"/>
            <a:ext cx="28803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198" y="3750280"/>
            <a:ext cx="2815616" cy="3107719"/>
          </a:xfrm>
          <a:prstGeom prst="rect">
            <a:avLst/>
          </a:prstGeom>
        </p:spPr>
      </p:pic>
      <p:pic>
        <p:nvPicPr>
          <p:cNvPr id="2051" name="Picture 3" descr="J:\ЭКОЛОГИЯ\2023-24\фото вода\IMG-20240325-WA002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9"/>
          <a:stretch/>
        </p:blipFill>
        <p:spPr bwMode="auto">
          <a:xfrm>
            <a:off x="251520" y="1328066"/>
            <a:ext cx="5833068" cy="36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advour.ru/wp-content/uploads/5/e/6/5e6aeb8c880c8ee4ca173af2cccd7665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7781" y="1445033"/>
            <a:ext cx="2893539" cy="217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6207" y="4958059"/>
            <a:ext cx="61193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Все, кому не сидится на месте,</a:t>
            </a:r>
          </a:p>
          <a:p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привык этот мир познавать,</a:t>
            </a:r>
          </a:p>
          <a:p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экологическим станциям</a:t>
            </a:r>
          </a:p>
          <a:p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Отправимся путешествовать</a:t>
            </a:r>
          </a:p>
          <a:p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ВОДЕ, чтоб скорее все </a:t>
            </a:r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нам 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узнать!</a:t>
            </a:r>
            <a:endParaRPr lang="ru-RU" sz="24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28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995</Words>
  <Application>Microsoft Office PowerPoint</Application>
  <PresentationFormat>Экран (4:3)</PresentationFormat>
  <Paragraphs>199</Paragraphs>
  <Slides>36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Документ</vt:lpstr>
      <vt:lpstr>Чтобы было равновесие, Надо с вами, нам, друзья Не выбрасывать отходы И не загрязнять моря.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133</cp:revision>
  <dcterms:created xsi:type="dcterms:W3CDTF">2014-08-13T11:18:13Z</dcterms:created>
  <dcterms:modified xsi:type="dcterms:W3CDTF">2024-05-14T18:36:50Z</dcterms:modified>
</cp:coreProperties>
</file>