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8" r:id="rId3"/>
    <p:sldId id="259" r:id="rId4"/>
    <p:sldId id="260" r:id="rId5"/>
    <p:sldId id="287" r:id="rId6"/>
    <p:sldId id="288" r:id="rId7"/>
    <p:sldId id="289" r:id="rId8"/>
    <p:sldId id="291" r:id="rId9"/>
    <p:sldId id="281" r:id="rId10"/>
    <p:sldId id="283" r:id="rId11"/>
    <p:sldId id="282" r:id="rId12"/>
    <p:sldId id="284" r:id="rId13"/>
    <p:sldId id="285" r:id="rId14"/>
    <p:sldId id="286" r:id="rId15"/>
    <p:sldId id="269" r:id="rId16"/>
    <p:sldId id="264" r:id="rId17"/>
    <p:sldId id="270" r:id="rId18"/>
    <p:sldId id="268" r:id="rId19"/>
    <p:sldId id="290" r:id="rId20"/>
    <p:sldId id="273" r:id="rId21"/>
    <p:sldId id="279" r:id="rId22"/>
    <p:sldId id="277" r:id="rId23"/>
    <p:sldId id="280" r:id="rId24"/>
    <p:sldId id="274" r:id="rId25"/>
    <p:sldId id="275" r:id="rId26"/>
    <p:sldId id="276" r:id="rId27"/>
    <p:sldId id="278" r:id="rId28"/>
    <p:sldId id="293" r:id="rId29"/>
    <p:sldId id="296" r:id="rId30"/>
    <p:sldId id="299" r:id="rId31"/>
    <p:sldId id="300" r:id="rId32"/>
    <p:sldId id="297" r:id="rId33"/>
    <p:sldId id="298" r:id="rId34"/>
    <p:sldId id="301" r:id="rId35"/>
    <p:sldId id="294" r:id="rId36"/>
    <p:sldId id="263" r:id="rId37"/>
    <p:sldId id="266" r:id="rId38"/>
    <p:sldId id="267" r:id="rId39"/>
    <p:sldId id="271" r:id="rId40"/>
    <p:sldId id="295" r:id="rId41"/>
    <p:sldId id="272" r:id="rId42"/>
    <p:sldId id="292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B47B"/>
    <a:srgbClr val="FABF8E"/>
    <a:srgbClr val="66FFFF"/>
    <a:srgbClr val="00FFFF"/>
    <a:srgbClr val="66FFCC"/>
    <a:srgbClr val="136149"/>
    <a:srgbClr val="F6BB00"/>
    <a:srgbClr val="22AE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7A7317-C658-406E-BE42-6E54E6C98145}" type="doc">
      <dgm:prSet loTypeId="urn:microsoft.com/office/officeart/2005/8/layout/vList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AE90DB1-0923-47BB-A61A-97294C94C557}">
      <dgm:prSet phldrT="[Текст]"/>
      <dgm:spPr>
        <a:solidFill>
          <a:srgbClr val="66FFFF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нашем городе, как и во многих городах России, в последние годы появились контейнеры для раздельного сбора отходов. Наблюдая во время прогулки за тем, как сортируют сознательные граждане бытовые отходы, у детей нашего детского сада возник вопрос: зачем люди сортируют отходы? Почему мы бросаем мусор в общий мусорный бак детского сада, а не в специальные контейнеры для раздельного его сбора? В результате чего у нас возникла идея о создании проектно-исследовательской деятельности.</a:t>
          </a:r>
        </a:p>
        <a:p>
          <a:pPr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D83CD1-FF1A-4B18-BE07-05AFAC62B119}" type="parTrans" cxnId="{8919DF64-0B44-474F-B9D3-E413BF1F4F4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3A2912-2B6B-4A39-A6AE-E02239FCF699}" type="sibTrans" cxnId="{8919DF64-0B44-474F-B9D3-E413BF1F4F4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4B5E09-5BD0-47F0-8E8F-F9C0A4E49ACB}">
      <dgm:prSet phldrT="[Текст]"/>
      <dgm:spPr>
        <a:gradFill flip="none" rotWithShape="0">
          <a:gsLst>
            <a:gs pos="0">
              <a:schemeClr val="accent5">
                <a:hueOff val="-4966938"/>
                <a:satOff val="19906"/>
                <a:lumOff val="4314"/>
                <a:tint val="66000"/>
                <a:satMod val="160000"/>
              </a:schemeClr>
            </a:gs>
            <a:gs pos="50000">
              <a:schemeClr val="accent5">
                <a:hueOff val="-4966938"/>
                <a:satOff val="19906"/>
                <a:lumOff val="4314"/>
                <a:tint val="44500"/>
                <a:satMod val="160000"/>
              </a:schemeClr>
            </a:gs>
            <a:gs pos="100000">
              <a:schemeClr val="accent5">
                <a:hueOff val="-4966938"/>
                <a:satOff val="19906"/>
                <a:lumOff val="4314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Проблема мусора на сегодняшний день уже не просто трудность, а глобальная экологическая задача, которая требует немедленного решения. Региональная программа Санкт-Петербурга «Формирование комплексной  системы обращения с твердыми коммунальными отходами» входит в состав национального проекта «Экология». Твердые бытовые отходы в своем составе содержат значительное количество компонентов, пригодных для повторного использования. Здесь можно обнаружить немалое количество картона и бумаги, древесины и текстиля, кожи, резины, пластмассы и других материалов.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616995-C58A-4B43-B2EF-E9FDD3E5734E}" type="parTrans" cxnId="{B9A7D952-8A03-4DCF-94E6-29AAF5BCA23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DC8E73-1CC3-443D-A7BA-7DC593B46105}" type="sibTrans" cxnId="{B9A7D952-8A03-4DCF-94E6-29AAF5BCA23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E3F8DA-D0C1-4F18-BDD1-CF664572CC52}">
      <dgm:prSet phldrT="[Текст]"/>
      <dgm:spPr>
        <a:solidFill>
          <a:srgbClr val="F9B47B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Провели опрос родителей и детей нашего учреждения: </a:t>
          </a:r>
        </a:p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Сортируют ли они мусор для утилизации?</a:t>
          </a:r>
        </a:p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Используют ли бросовый материал для поделок с детьми ?</a:t>
          </a:r>
        </a:p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Используют ли бросовый материал для дизайна своего двора и дачных участков?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6073CC-9855-498C-AE3E-6FE22E5E62F5}" type="parTrans" cxnId="{2697602E-0FBE-45A4-A1FC-EC2F22DDE9F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04B131-43E4-471A-99BE-E5D88C22F8D2}" type="sibTrans" cxnId="{2697602E-0FBE-45A4-A1FC-EC2F22DDE9F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6109FD-4389-43C4-86D9-D58111823542}" type="pres">
      <dgm:prSet presAssocID="{967A7317-C658-406E-BE42-6E54E6C9814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FEBE56C-1BDF-47B8-B019-A683BBD0D2DA}" type="pres">
      <dgm:prSet presAssocID="{2AE90DB1-0923-47BB-A61A-97294C94C557}" presName="comp" presStyleCnt="0"/>
      <dgm:spPr/>
    </dgm:pt>
    <dgm:pt modelId="{3E65BC89-6F76-4A98-81A2-C1A44F11A049}" type="pres">
      <dgm:prSet presAssocID="{2AE90DB1-0923-47BB-A61A-97294C94C557}" presName="box" presStyleLbl="node1" presStyleIdx="0" presStyleCnt="3" custLinFactNeighborX="-331" custLinFactNeighborY="2917"/>
      <dgm:spPr/>
      <dgm:t>
        <a:bodyPr/>
        <a:lstStyle/>
        <a:p>
          <a:endParaRPr lang="ru-RU"/>
        </a:p>
      </dgm:t>
    </dgm:pt>
    <dgm:pt modelId="{6E538C0A-EE1D-4FF4-815A-E4AA6087B687}" type="pres">
      <dgm:prSet presAssocID="{2AE90DB1-0923-47BB-A61A-97294C94C557}" presName="img" presStyleLbl="fgImgPlace1" presStyleIdx="0" presStyleCnt="3" custScaleX="92487" custScaleY="93802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C3B54D5-DA3F-490F-9483-2AFA5F3AECA1}" type="pres">
      <dgm:prSet presAssocID="{2AE90DB1-0923-47BB-A61A-97294C94C557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BA9B39-F759-4230-8C5E-F5638D193C62}" type="pres">
      <dgm:prSet presAssocID="{ED3A2912-2B6B-4A39-A6AE-E02239FCF699}" presName="spacer" presStyleCnt="0"/>
      <dgm:spPr/>
    </dgm:pt>
    <dgm:pt modelId="{E6ED8002-8053-4DEB-B1A5-BFC5016DD716}" type="pres">
      <dgm:prSet presAssocID="{F74B5E09-5BD0-47F0-8E8F-F9C0A4E49ACB}" presName="comp" presStyleCnt="0"/>
      <dgm:spPr/>
    </dgm:pt>
    <dgm:pt modelId="{F9E6C841-54F5-402D-B789-E951FD005D89}" type="pres">
      <dgm:prSet presAssocID="{F74B5E09-5BD0-47F0-8E8F-F9C0A4E49ACB}" presName="box" presStyleLbl="node1" presStyleIdx="1" presStyleCnt="3"/>
      <dgm:spPr/>
      <dgm:t>
        <a:bodyPr/>
        <a:lstStyle/>
        <a:p>
          <a:endParaRPr lang="ru-RU"/>
        </a:p>
      </dgm:t>
    </dgm:pt>
    <dgm:pt modelId="{9D1388AF-C7D5-4A8E-B614-61848AD75F9B}" type="pres">
      <dgm:prSet presAssocID="{F74B5E09-5BD0-47F0-8E8F-F9C0A4E49ACB}" presName="img" presStyleLbl="fgImgPlace1" presStyleIdx="1" presStyleCnt="3" custScaleX="88637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60BB1A6-3165-4FAC-8A6B-17DF1C25EA1A}" type="pres">
      <dgm:prSet presAssocID="{F74B5E09-5BD0-47F0-8E8F-F9C0A4E49ACB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D1F5AC-F866-4E3E-8EC6-4E196280DF54}" type="pres">
      <dgm:prSet presAssocID="{34DC8E73-1CC3-443D-A7BA-7DC593B46105}" presName="spacer" presStyleCnt="0"/>
      <dgm:spPr/>
    </dgm:pt>
    <dgm:pt modelId="{A582B785-F6DE-4F80-A52D-E47DDD02CDF5}" type="pres">
      <dgm:prSet presAssocID="{EAE3F8DA-D0C1-4F18-BDD1-CF664572CC52}" presName="comp" presStyleCnt="0"/>
      <dgm:spPr/>
    </dgm:pt>
    <dgm:pt modelId="{CBDA1129-DAAF-4E80-AAC0-23C9F4A6CE51}" type="pres">
      <dgm:prSet presAssocID="{EAE3F8DA-D0C1-4F18-BDD1-CF664572CC52}" presName="box" presStyleLbl="node1" presStyleIdx="2" presStyleCnt="3"/>
      <dgm:spPr/>
      <dgm:t>
        <a:bodyPr/>
        <a:lstStyle/>
        <a:p>
          <a:endParaRPr lang="ru-RU"/>
        </a:p>
      </dgm:t>
    </dgm:pt>
    <dgm:pt modelId="{0187BFF2-7E80-4BDB-8374-A25F6ED151D4}" type="pres">
      <dgm:prSet presAssocID="{EAE3F8DA-D0C1-4F18-BDD1-CF664572CC52}" presName="img" presStyleLbl="fgImgPlace1" presStyleIdx="2" presStyleCnt="3" custScaleX="98637" custScaleY="93426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6E17DE1-9864-46D6-B351-DD582225824D}" type="pres">
      <dgm:prSet presAssocID="{EAE3F8DA-D0C1-4F18-BDD1-CF664572CC52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05AED15-FD91-4E04-8F52-79284625270E}" type="presOf" srcId="{F74B5E09-5BD0-47F0-8E8F-F9C0A4E49ACB}" destId="{F9E6C841-54F5-402D-B789-E951FD005D89}" srcOrd="0" destOrd="0" presId="urn:microsoft.com/office/officeart/2005/8/layout/vList4"/>
    <dgm:cxn modelId="{3B3A4327-2BED-4F2E-B7AA-430140B86778}" type="presOf" srcId="{2AE90DB1-0923-47BB-A61A-97294C94C557}" destId="{8C3B54D5-DA3F-490F-9483-2AFA5F3AECA1}" srcOrd="1" destOrd="0" presId="urn:microsoft.com/office/officeart/2005/8/layout/vList4"/>
    <dgm:cxn modelId="{7D46C357-AB85-4DD6-875F-26CB4BAC1D0A}" type="presOf" srcId="{2AE90DB1-0923-47BB-A61A-97294C94C557}" destId="{3E65BC89-6F76-4A98-81A2-C1A44F11A049}" srcOrd="0" destOrd="0" presId="urn:microsoft.com/office/officeart/2005/8/layout/vList4"/>
    <dgm:cxn modelId="{7C8CD536-FEA2-4E58-BB8E-44E2019956C3}" type="presOf" srcId="{967A7317-C658-406E-BE42-6E54E6C98145}" destId="{356109FD-4389-43C4-86D9-D58111823542}" srcOrd="0" destOrd="0" presId="urn:microsoft.com/office/officeart/2005/8/layout/vList4"/>
    <dgm:cxn modelId="{AD108DF4-5A01-4D43-A3C3-A2AE9D784126}" type="presOf" srcId="{EAE3F8DA-D0C1-4F18-BDD1-CF664572CC52}" destId="{CBDA1129-DAAF-4E80-AAC0-23C9F4A6CE51}" srcOrd="0" destOrd="0" presId="urn:microsoft.com/office/officeart/2005/8/layout/vList4"/>
    <dgm:cxn modelId="{2697602E-0FBE-45A4-A1FC-EC2F22DDE9FA}" srcId="{967A7317-C658-406E-BE42-6E54E6C98145}" destId="{EAE3F8DA-D0C1-4F18-BDD1-CF664572CC52}" srcOrd="2" destOrd="0" parTransId="{346073CC-9855-498C-AE3E-6FE22E5E62F5}" sibTransId="{8F04B131-43E4-471A-99BE-E5D88C22F8D2}"/>
    <dgm:cxn modelId="{8919DF64-0B44-474F-B9D3-E413BF1F4F4F}" srcId="{967A7317-C658-406E-BE42-6E54E6C98145}" destId="{2AE90DB1-0923-47BB-A61A-97294C94C557}" srcOrd="0" destOrd="0" parTransId="{4CD83CD1-FF1A-4B18-BE07-05AFAC62B119}" sibTransId="{ED3A2912-2B6B-4A39-A6AE-E02239FCF699}"/>
    <dgm:cxn modelId="{85C2A157-A25D-40BE-935F-0908F1845525}" type="presOf" srcId="{F74B5E09-5BD0-47F0-8E8F-F9C0A4E49ACB}" destId="{A60BB1A6-3165-4FAC-8A6B-17DF1C25EA1A}" srcOrd="1" destOrd="0" presId="urn:microsoft.com/office/officeart/2005/8/layout/vList4"/>
    <dgm:cxn modelId="{E6256553-F8C2-45E1-848A-E82ED41FAF6C}" type="presOf" srcId="{EAE3F8DA-D0C1-4F18-BDD1-CF664572CC52}" destId="{96E17DE1-9864-46D6-B351-DD582225824D}" srcOrd="1" destOrd="0" presId="urn:microsoft.com/office/officeart/2005/8/layout/vList4"/>
    <dgm:cxn modelId="{B9A7D952-8A03-4DCF-94E6-29AAF5BCA23C}" srcId="{967A7317-C658-406E-BE42-6E54E6C98145}" destId="{F74B5E09-5BD0-47F0-8E8F-F9C0A4E49ACB}" srcOrd="1" destOrd="0" parTransId="{E1616995-C58A-4B43-B2EF-E9FDD3E5734E}" sibTransId="{34DC8E73-1CC3-443D-A7BA-7DC593B46105}"/>
    <dgm:cxn modelId="{EF1986A0-39B6-4E88-864F-E855D2FB38C4}" type="presParOf" srcId="{356109FD-4389-43C4-86D9-D58111823542}" destId="{CFEBE56C-1BDF-47B8-B019-A683BBD0D2DA}" srcOrd="0" destOrd="0" presId="urn:microsoft.com/office/officeart/2005/8/layout/vList4"/>
    <dgm:cxn modelId="{46F1C85D-3F5D-4C28-849E-1B6E734B83EC}" type="presParOf" srcId="{CFEBE56C-1BDF-47B8-B019-A683BBD0D2DA}" destId="{3E65BC89-6F76-4A98-81A2-C1A44F11A049}" srcOrd="0" destOrd="0" presId="urn:microsoft.com/office/officeart/2005/8/layout/vList4"/>
    <dgm:cxn modelId="{12E89CB3-1042-442C-A1F7-62FC1F859B0F}" type="presParOf" srcId="{CFEBE56C-1BDF-47B8-B019-A683BBD0D2DA}" destId="{6E538C0A-EE1D-4FF4-815A-E4AA6087B687}" srcOrd="1" destOrd="0" presId="urn:microsoft.com/office/officeart/2005/8/layout/vList4"/>
    <dgm:cxn modelId="{00970F38-7FAD-430A-92DE-133C92D0994C}" type="presParOf" srcId="{CFEBE56C-1BDF-47B8-B019-A683BBD0D2DA}" destId="{8C3B54D5-DA3F-490F-9483-2AFA5F3AECA1}" srcOrd="2" destOrd="0" presId="urn:microsoft.com/office/officeart/2005/8/layout/vList4"/>
    <dgm:cxn modelId="{B5703E91-05B1-4521-8B55-FCBE1E26EE9B}" type="presParOf" srcId="{356109FD-4389-43C4-86D9-D58111823542}" destId="{3FBA9B39-F759-4230-8C5E-F5638D193C62}" srcOrd="1" destOrd="0" presId="urn:microsoft.com/office/officeart/2005/8/layout/vList4"/>
    <dgm:cxn modelId="{78E4D088-B4EE-4D04-A40F-3B71C20F7BC4}" type="presParOf" srcId="{356109FD-4389-43C4-86D9-D58111823542}" destId="{E6ED8002-8053-4DEB-B1A5-BFC5016DD716}" srcOrd="2" destOrd="0" presId="urn:microsoft.com/office/officeart/2005/8/layout/vList4"/>
    <dgm:cxn modelId="{DD89CA00-A1E5-4CC7-8976-31C70A0A613D}" type="presParOf" srcId="{E6ED8002-8053-4DEB-B1A5-BFC5016DD716}" destId="{F9E6C841-54F5-402D-B789-E951FD005D89}" srcOrd="0" destOrd="0" presId="urn:microsoft.com/office/officeart/2005/8/layout/vList4"/>
    <dgm:cxn modelId="{F955205B-3C0A-4E2D-8F0B-50E2A30048B2}" type="presParOf" srcId="{E6ED8002-8053-4DEB-B1A5-BFC5016DD716}" destId="{9D1388AF-C7D5-4A8E-B614-61848AD75F9B}" srcOrd="1" destOrd="0" presId="urn:microsoft.com/office/officeart/2005/8/layout/vList4"/>
    <dgm:cxn modelId="{6AA683DC-29FB-4EA4-97D7-244EAA3BB74A}" type="presParOf" srcId="{E6ED8002-8053-4DEB-B1A5-BFC5016DD716}" destId="{A60BB1A6-3165-4FAC-8A6B-17DF1C25EA1A}" srcOrd="2" destOrd="0" presId="urn:microsoft.com/office/officeart/2005/8/layout/vList4"/>
    <dgm:cxn modelId="{F6829E18-DF1A-4C85-8BE7-E8E1FFD0E061}" type="presParOf" srcId="{356109FD-4389-43C4-86D9-D58111823542}" destId="{C5D1F5AC-F866-4E3E-8EC6-4E196280DF54}" srcOrd="3" destOrd="0" presId="urn:microsoft.com/office/officeart/2005/8/layout/vList4"/>
    <dgm:cxn modelId="{0E81EE28-7F22-4665-9CC1-350BA63CB6D9}" type="presParOf" srcId="{356109FD-4389-43C4-86D9-D58111823542}" destId="{A582B785-F6DE-4F80-A52D-E47DDD02CDF5}" srcOrd="4" destOrd="0" presId="urn:microsoft.com/office/officeart/2005/8/layout/vList4"/>
    <dgm:cxn modelId="{AAD97C40-20D9-4D54-B866-5633C52B505D}" type="presParOf" srcId="{A582B785-F6DE-4F80-A52D-E47DDD02CDF5}" destId="{CBDA1129-DAAF-4E80-AAC0-23C9F4A6CE51}" srcOrd="0" destOrd="0" presId="urn:microsoft.com/office/officeart/2005/8/layout/vList4"/>
    <dgm:cxn modelId="{E87DB09A-72CD-4D63-B87B-69B91D51391C}" type="presParOf" srcId="{A582B785-F6DE-4F80-A52D-E47DDD02CDF5}" destId="{0187BFF2-7E80-4BDB-8374-A25F6ED151D4}" srcOrd="1" destOrd="0" presId="urn:microsoft.com/office/officeart/2005/8/layout/vList4"/>
    <dgm:cxn modelId="{E466FB91-0218-46A5-967A-7F09BE8842DA}" type="presParOf" srcId="{A582B785-F6DE-4F80-A52D-E47DDD02CDF5}" destId="{96E17DE1-9864-46D6-B351-DD582225824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448AA9-92D3-41DC-B191-EF3B0AC4FB3A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FE9F477-F5E7-4F3E-A253-D0E246C83E0E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Акции «Сделаем город чище» (субботники осенний и весенний)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891FA9-14EE-4772-941A-6C019B5D34DB}" type="parTrans" cxnId="{F4A7741F-2104-4249-A669-BFB32EE0CA15}">
      <dgm:prSet/>
      <dgm:spPr/>
      <dgm:t>
        <a:bodyPr/>
        <a:lstStyle/>
        <a:p>
          <a:endParaRPr lang="ru-RU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BE284B-E607-462D-BC0C-5BDB61060CD6}" type="sibTrans" cxnId="{F4A7741F-2104-4249-A669-BFB32EE0CA15}">
      <dgm:prSet/>
      <dgm:spPr/>
      <dgm:t>
        <a:bodyPr/>
        <a:lstStyle/>
        <a:p>
          <a:endParaRPr lang="ru-RU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EB2D09-6025-4009-A417-3EEDB8FF86C9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Акции «Бумажный БУМ» (сбор макулатуры 2 раза в год: осень, весна)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AC6855-63D9-4390-84A8-7FEA84D1CC75}" type="parTrans" cxnId="{6E15230F-1EC1-4A9A-86E3-047E33CDFF05}">
      <dgm:prSet/>
      <dgm:spPr/>
      <dgm:t>
        <a:bodyPr/>
        <a:lstStyle/>
        <a:p>
          <a:endParaRPr lang="ru-RU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15D38E-1930-45DB-AECD-B0F6D296A3BE}" type="sibTrans" cxnId="{6E15230F-1EC1-4A9A-86E3-047E33CDFF05}">
      <dgm:prSet/>
      <dgm:spPr/>
      <dgm:t>
        <a:bodyPr/>
        <a:lstStyle/>
        <a:p>
          <a:endParaRPr lang="ru-RU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F2EEFE-1591-4AB3-882A-7BBD3F5D0BE7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Акция «Крышечки </a:t>
          </a:r>
          <a:r>
            <a:rPr lang="ru-RU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ДоброТы</a:t>
          </a:r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 (сбор крышечек от пластиковых бутылок)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AEA34B-5E04-4E64-874C-18A482E84DE7}" type="parTrans" cxnId="{A8DD95AF-2764-4C5B-A421-1A3D53FAA551}">
      <dgm:prSet/>
      <dgm:spPr/>
      <dgm:t>
        <a:bodyPr/>
        <a:lstStyle/>
        <a:p>
          <a:endParaRPr lang="ru-RU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70EE4D-789B-4DC8-8F2A-D1AE8D97E8A9}" type="sibTrans" cxnId="{A8DD95AF-2764-4C5B-A421-1A3D53FAA551}">
      <dgm:prSet/>
      <dgm:spPr/>
      <dgm:t>
        <a:bodyPr/>
        <a:lstStyle/>
        <a:p>
          <a:endParaRPr lang="ru-RU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574602-CE3C-4399-8A9E-5C40D2D7294F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Экологическая акция «Не бросайте маски, люди!» (медицинские одноразовые)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E7974C-33E0-40F3-980C-63172BA28D3F}" type="parTrans" cxnId="{E5077055-818B-4048-AFF0-39C353A1121A}">
      <dgm:prSet/>
      <dgm:spPr/>
      <dgm:t>
        <a:bodyPr/>
        <a:lstStyle/>
        <a:p>
          <a:endParaRPr lang="ru-RU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212FE2-A96D-471B-9A2A-CD0639CD882F}" type="sibTrans" cxnId="{E5077055-818B-4048-AFF0-39C353A1121A}">
      <dgm:prSet/>
      <dgm:spPr/>
      <dgm:t>
        <a:bodyPr/>
        <a:lstStyle/>
        <a:p>
          <a:endParaRPr lang="ru-RU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FC2A6A-A8E4-415D-AE52-B4EB4919C6F1}">
      <dgm:prSet/>
      <dgm:spPr/>
      <dgm:t>
        <a:bodyPr/>
        <a:lstStyle/>
        <a:p>
          <a:r>
            <a:rPr lang="ru-RU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Квест</a:t>
          </a:r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-игра «По следам Осени»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0CBB6E-AF6C-4082-B0CE-1E8D77985BF5}" type="parTrans" cxnId="{5CD3B85D-EF2B-4FD6-BAA3-31FB7B09A7E4}">
      <dgm:prSet/>
      <dgm:spPr/>
      <dgm:t>
        <a:bodyPr/>
        <a:lstStyle/>
        <a:p>
          <a:endParaRPr lang="ru-RU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3A8D3E-C582-4388-9A06-1D2FB704CDF3}" type="sibTrans" cxnId="{5CD3B85D-EF2B-4FD6-BAA3-31FB7B09A7E4}">
      <dgm:prSet/>
      <dgm:spPr/>
      <dgm:t>
        <a:bodyPr/>
        <a:lstStyle/>
        <a:p>
          <a:endParaRPr lang="ru-RU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42228B-5454-4EB2-BE60-0E5BD08E7C7F}">
      <dgm:prSet/>
      <dgm:spPr/>
      <dgm:t>
        <a:bodyPr/>
        <a:lstStyle/>
        <a:p>
          <a:r>
            <a:rPr lang="ru-RU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Квест</a:t>
          </a:r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-путешествие «Все подарила нам наша Земля!» (сортировка  мусора )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E2F62C-D519-40F6-85EE-D24C2F9C3223}" type="parTrans" cxnId="{1F80F516-58D2-4EC0-A44A-4625EACC9B43}">
      <dgm:prSet/>
      <dgm:spPr/>
      <dgm:t>
        <a:bodyPr/>
        <a:lstStyle/>
        <a:p>
          <a:endParaRPr lang="ru-RU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D21E8D-C7F9-4B42-9599-1FD607C41805}" type="sibTrans" cxnId="{1F80F516-58D2-4EC0-A44A-4625EACC9B43}">
      <dgm:prSet/>
      <dgm:spPr/>
      <dgm:t>
        <a:bodyPr/>
        <a:lstStyle/>
        <a:p>
          <a:endParaRPr lang="ru-RU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ECB2E9-4748-40CE-A4E8-601495E7DFF2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Творческие детские  конкурсы городского и регионального уровня из бросового материала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BF17EB-D382-4106-8CBD-9635250842CE}" type="parTrans" cxnId="{2E4041B2-5927-4A13-8019-EA5141E6D3D6}">
      <dgm:prSet/>
      <dgm:spPr/>
      <dgm:t>
        <a:bodyPr/>
        <a:lstStyle/>
        <a:p>
          <a:endParaRPr lang="ru-RU"/>
        </a:p>
      </dgm:t>
    </dgm:pt>
    <dgm:pt modelId="{11FF5A7E-5ED3-4DDE-8DD0-EE9FF2AA51F7}" type="sibTrans" cxnId="{2E4041B2-5927-4A13-8019-EA5141E6D3D6}">
      <dgm:prSet/>
      <dgm:spPr/>
      <dgm:t>
        <a:bodyPr/>
        <a:lstStyle/>
        <a:p>
          <a:endParaRPr lang="ru-RU"/>
        </a:p>
      </dgm:t>
    </dgm:pt>
    <dgm:pt modelId="{DAAE4AAE-C82E-45CB-8F22-992EC0317C9F}" type="pres">
      <dgm:prSet presAssocID="{EA448AA9-92D3-41DC-B191-EF3B0AC4FB3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79F335AC-6BC5-472A-A1F5-1FBA94B2C813}" type="pres">
      <dgm:prSet presAssocID="{EA448AA9-92D3-41DC-B191-EF3B0AC4FB3A}" presName="Name1" presStyleCnt="0"/>
      <dgm:spPr/>
    </dgm:pt>
    <dgm:pt modelId="{5E139D77-3223-404E-A3CE-4A2113C10FD0}" type="pres">
      <dgm:prSet presAssocID="{EA448AA9-92D3-41DC-B191-EF3B0AC4FB3A}" presName="cycle" presStyleCnt="0"/>
      <dgm:spPr/>
    </dgm:pt>
    <dgm:pt modelId="{00D55319-6262-4298-9FB8-9D0A1583E5B1}" type="pres">
      <dgm:prSet presAssocID="{EA448AA9-92D3-41DC-B191-EF3B0AC4FB3A}" presName="srcNode" presStyleLbl="node1" presStyleIdx="0" presStyleCnt="7"/>
      <dgm:spPr/>
    </dgm:pt>
    <dgm:pt modelId="{CF964BE4-7078-4ACF-B248-B0ECC1820A53}" type="pres">
      <dgm:prSet presAssocID="{EA448AA9-92D3-41DC-B191-EF3B0AC4FB3A}" presName="conn" presStyleLbl="parChTrans1D2" presStyleIdx="0" presStyleCnt="1"/>
      <dgm:spPr/>
      <dgm:t>
        <a:bodyPr/>
        <a:lstStyle/>
        <a:p>
          <a:endParaRPr lang="ru-RU"/>
        </a:p>
      </dgm:t>
    </dgm:pt>
    <dgm:pt modelId="{C732D2C4-B5A8-4870-A6D4-E183E65DB1C0}" type="pres">
      <dgm:prSet presAssocID="{EA448AA9-92D3-41DC-B191-EF3B0AC4FB3A}" presName="extraNode" presStyleLbl="node1" presStyleIdx="0" presStyleCnt="7"/>
      <dgm:spPr/>
    </dgm:pt>
    <dgm:pt modelId="{086919C0-2B32-400F-98DD-A26F65CA6F31}" type="pres">
      <dgm:prSet presAssocID="{EA448AA9-92D3-41DC-B191-EF3B0AC4FB3A}" presName="dstNode" presStyleLbl="node1" presStyleIdx="0" presStyleCnt="7"/>
      <dgm:spPr/>
    </dgm:pt>
    <dgm:pt modelId="{F65C9A3A-E222-4DEB-95EB-70625483B7A0}" type="pres">
      <dgm:prSet presAssocID="{9FE9F477-F5E7-4F3E-A253-D0E246C83E0E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92B1B5-4BD4-4E7F-BEFC-9C492A11D6BE}" type="pres">
      <dgm:prSet presAssocID="{9FE9F477-F5E7-4F3E-A253-D0E246C83E0E}" presName="accent_1" presStyleCnt="0"/>
      <dgm:spPr/>
    </dgm:pt>
    <dgm:pt modelId="{E0D289E7-7850-4F1F-8196-11A1EA54F556}" type="pres">
      <dgm:prSet presAssocID="{9FE9F477-F5E7-4F3E-A253-D0E246C83E0E}" presName="accentRepeatNode" presStyleLbl="solidFgAcc1" presStyleIdx="0" presStyleCnt="7" custLinFactNeighborX="10200" custLinFactNeighborY="11099"/>
      <dgm:spPr/>
    </dgm:pt>
    <dgm:pt modelId="{D2A110A6-59B6-4AE3-A619-392AC7215523}" type="pres">
      <dgm:prSet presAssocID="{ABEB2D09-6025-4009-A417-3EEDB8FF86C9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15CEDB-462A-4CC6-9F5B-F7666EEA8CDF}" type="pres">
      <dgm:prSet presAssocID="{ABEB2D09-6025-4009-A417-3EEDB8FF86C9}" presName="accent_2" presStyleCnt="0"/>
      <dgm:spPr/>
    </dgm:pt>
    <dgm:pt modelId="{46E016CE-AF1B-4EFB-9EF1-2631D9BCDF21}" type="pres">
      <dgm:prSet presAssocID="{ABEB2D09-6025-4009-A417-3EEDB8FF86C9}" presName="accentRepeatNode" presStyleLbl="solidFgAcc1" presStyleIdx="1" presStyleCnt="7"/>
      <dgm:spPr/>
    </dgm:pt>
    <dgm:pt modelId="{CE67B25E-7208-4B31-A6B6-22F76EFCCDD3}" type="pres">
      <dgm:prSet presAssocID="{25F2EEFE-1591-4AB3-882A-7BBD3F5D0BE7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7ADC0D-57C2-407A-AF29-5B191F68AA94}" type="pres">
      <dgm:prSet presAssocID="{25F2EEFE-1591-4AB3-882A-7BBD3F5D0BE7}" presName="accent_3" presStyleCnt="0"/>
      <dgm:spPr/>
    </dgm:pt>
    <dgm:pt modelId="{2DD33E24-BFBD-4D23-9E46-FE4C408FA970}" type="pres">
      <dgm:prSet presAssocID="{25F2EEFE-1591-4AB3-882A-7BBD3F5D0BE7}" presName="accentRepeatNode" presStyleLbl="solidFgAcc1" presStyleIdx="2" presStyleCnt="7"/>
      <dgm:spPr/>
    </dgm:pt>
    <dgm:pt modelId="{C13667B2-6077-4A27-BF92-0C221D6877AA}" type="pres">
      <dgm:prSet presAssocID="{64574602-CE3C-4399-8A9E-5C40D2D7294F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E10A00-E7DD-4A62-9CE4-18D49629C561}" type="pres">
      <dgm:prSet presAssocID="{64574602-CE3C-4399-8A9E-5C40D2D7294F}" presName="accent_4" presStyleCnt="0"/>
      <dgm:spPr/>
    </dgm:pt>
    <dgm:pt modelId="{C574B0B3-F9CA-40AE-8EE3-5E1DEF0BCB5E}" type="pres">
      <dgm:prSet presAssocID="{64574602-CE3C-4399-8A9E-5C40D2D7294F}" presName="accentRepeatNode" presStyleLbl="solidFgAcc1" presStyleIdx="3" presStyleCnt="7"/>
      <dgm:spPr/>
    </dgm:pt>
    <dgm:pt modelId="{4325093D-3EB4-420B-B2FA-8349ED559B19}" type="pres">
      <dgm:prSet presAssocID="{1CFC2A6A-A8E4-415D-AE52-B4EB4919C6F1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287CA6-32D8-4E90-A9BF-CC8D9CA0CC8B}" type="pres">
      <dgm:prSet presAssocID="{1CFC2A6A-A8E4-415D-AE52-B4EB4919C6F1}" presName="accent_5" presStyleCnt="0"/>
      <dgm:spPr/>
    </dgm:pt>
    <dgm:pt modelId="{8FAB5351-1640-4C75-81F2-87D8DB07D922}" type="pres">
      <dgm:prSet presAssocID="{1CFC2A6A-A8E4-415D-AE52-B4EB4919C6F1}" presName="accentRepeatNode" presStyleLbl="solidFgAcc1" presStyleIdx="4" presStyleCnt="7"/>
      <dgm:spPr/>
    </dgm:pt>
    <dgm:pt modelId="{B9551F5E-E4C5-4ADA-BBE8-4CB3631C00F4}" type="pres">
      <dgm:prSet presAssocID="{FB42228B-5454-4EB2-BE60-0E5BD08E7C7F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467B97-3FD9-46D0-865D-32A981C18C22}" type="pres">
      <dgm:prSet presAssocID="{FB42228B-5454-4EB2-BE60-0E5BD08E7C7F}" presName="accent_6" presStyleCnt="0"/>
      <dgm:spPr/>
    </dgm:pt>
    <dgm:pt modelId="{253BAE5B-65C2-48D0-B5C5-520CA9AE6088}" type="pres">
      <dgm:prSet presAssocID="{FB42228B-5454-4EB2-BE60-0E5BD08E7C7F}" presName="accentRepeatNode" presStyleLbl="solidFgAcc1" presStyleIdx="5" presStyleCnt="7"/>
      <dgm:spPr/>
    </dgm:pt>
    <dgm:pt modelId="{89522B7A-2D5E-40D8-896C-10250CC10444}" type="pres">
      <dgm:prSet presAssocID="{1BECB2E9-4748-40CE-A4E8-601495E7DFF2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99E905-FB9C-4E70-B00B-6BED4E6F8CD5}" type="pres">
      <dgm:prSet presAssocID="{1BECB2E9-4748-40CE-A4E8-601495E7DFF2}" presName="accent_7" presStyleCnt="0"/>
      <dgm:spPr/>
    </dgm:pt>
    <dgm:pt modelId="{33A2EE4F-7B86-49D4-99E0-E6AD11FCD361}" type="pres">
      <dgm:prSet presAssocID="{1BECB2E9-4748-40CE-A4E8-601495E7DFF2}" presName="accentRepeatNode" presStyleLbl="solidFgAcc1" presStyleIdx="6" presStyleCnt="7"/>
      <dgm:spPr/>
    </dgm:pt>
  </dgm:ptLst>
  <dgm:cxnLst>
    <dgm:cxn modelId="{F4A7741F-2104-4249-A669-BFB32EE0CA15}" srcId="{EA448AA9-92D3-41DC-B191-EF3B0AC4FB3A}" destId="{9FE9F477-F5E7-4F3E-A253-D0E246C83E0E}" srcOrd="0" destOrd="0" parTransId="{F4891FA9-14EE-4772-941A-6C019B5D34DB}" sibTransId="{7FBE284B-E607-462D-BC0C-5BDB61060CD6}"/>
    <dgm:cxn modelId="{16B60870-66BB-4C94-8BD9-6523818B6A8F}" type="presOf" srcId="{FB42228B-5454-4EB2-BE60-0E5BD08E7C7F}" destId="{B9551F5E-E4C5-4ADA-BBE8-4CB3631C00F4}" srcOrd="0" destOrd="0" presId="urn:microsoft.com/office/officeart/2008/layout/VerticalCurvedList"/>
    <dgm:cxn modelId="{F2E38632-839D-4DED-94DD-B15BD5D756A1}" type="presOf" srcId="{64574602-CE3C-4399-8A9E-5C40D2D7294F}" destId="{C13667B2-6077-4A27-BF92-0C221D6877AA}" srcOrd="0" destOrd="0" presId="urn:microsoft.com/office/officeart/2008/layout/VerticalCurvedList"/>
    <dgm:cxn modelId="{6E15230F-1EC1-4A9A-86E3-047E33CDFF05}" srcId="{EA448AA9-92D3-41DC-B191-EF3B0AC4FB3A}" destId="{ABEB2D09-6025-4009-A417-3EEDB8FF86C9}" srcOrd="1" destOrd="0" parTransId="{B5AC6855-63D9-4390-84A8-7FEA84D1CC75}" sibTransId="{F515D38E-1930-45DB-AECD-B0F6D296A3BE}"/>
    <dgm:cxn modelId="{2E4041B2-5927-4A13-8019-EA5141E6D3D6}" srcId="{EA448AA9-92D3-41DC-B191-EF3B0AC4FB3A}" destId="{1BECB2E9-4748-40CE-A4E8-601495E7DFF2}" srcOrd="6" destOrd="0" parTransId="{CCBF17EB-D382-4106-8CBD-9635250842CE}" sibTransId="{11FF5A7E-5ED3-4DDE-8DD0-EE9FF2AA51F7}"/>
    <dgm:cxn modelId="{ED4FDE3E-404C-4430-BAE5-3EB2610DDE2C}" type="presOf" srcId="{1BECB2E9-4748-40CE-A4E8-601495E7DFF2}" destId="{89522B7A-2D5E-40D8-896C-10250CC10444}" srcOrd="0" destOrd="0" presId="urn:microsoft.com/office/officeart/2008/layout/VerticalCurvedList"/>
    <dgm:cxn modelId="{A8DD95AF-2764-4C5B-A421-1A3D53FAA551}" srcId="{EA448AA9-92D3-41DC-B191-EF3B0AC4FB3A}" destId="{25F2EEFE-1591-4AB3-882A-7BBD3F5D0BE7}" srcOrd="2" destOrd="0" parTransId="{5EAEA34B-5E04-4E64-874C-18A482E84DE7}" sibTransId="{CA70EE4D-789B-4DC8-8F2A-D1AE8D97E8A9}"/>
    <dgm:cxn modelId="{AC68771D-3F11-466C-B39C-2EF3CAE31FFB}" type="presOf" srcId="{7FBE284B-E607-462D-BC0C-5BDB61060CD6}" destId="{CF964BE4-7078-4ACF-B248-B0ECC1820A53}" srcOrd="0" destOrd="0" presId="urn:microsoft.com/office/officeart/2008/layout/VerticalCurvedList"/>
    <dgm:cxn modelId="{E5077055-818B-4048-AFF0-39C353A1121A}" srcId="{EA448AA9-92D3-41DC-B191-EF3B0AC4FB3A}" destId="{64574602-CE3C-4399-8A9E-5C40D2D7294F}" srcOrd="3" destOrd="0" parTransId="{8EE7974C-33E0-40F3-980C-63172BA28D3F}" sibTransId="{67212FE2-A96D-471B-9A2A-CD0639CD882F}"/>
    <dgm:cxn modelId="{1F80F516-58D2-4EC0-A44A-4625EACC9B43}" srcId="{EA448AA9-92D3-41DC-B191-EF3B0AC4FB3A}" destId="{FB42228B-5454-4EB2-BE60-0E5BD08E7C7F}" srcOrd="5" destOrd="0" parTransId="{00E2F62C-D519-40F6-85EE-D24C2F9C3223}" sibTransId="{01D21E8D-C7F9-4B42-9599-1FD607C41805}"/>
    <dgm:cxn modelId="{856EA86F-40F2-4735-AFD7-871D789EAF3C}" type="presOf" srcId="{9FE9F477-F5E7-4F3E-A253-D0E246C83E0E}" destId="{F65C9A3A-E222-4DEB-95EB-70625483B7A0}" srcOrd="0" destOrd="0" presId="urn:microsoft.com/office/officeart/2008/layout/VerticalCurvedList"/>
    <dgm:cxn modelId="{BF89206D-A4E8-4F83-9935-7E70D48BB103}" type="presOf" srcId="{EA448AA9-92D3-41DC-B191-EF3B0AC4FB3A}" destId="{DAAE4AAE-C82E-45CB-8F22-992EC0317C9F}" srcOrd="0" destOrd="0" presId="urn:microsoft.com/office/officeart/2008/layout/VerticalCurvedList"/>
    <dgm:cxn modelId="{590962A6-0D5F-4210-85FE-66DCBDCA43CE}" type="presOf" srcId="{25F2EEFE-1591-4AB3-882A-7BBD3F5D0BE7}" destId="{CE67B25E-7208-4B31-A6B6-22F76EFCCDD3}" srcOrd="0" destOrd="0" presId="urn:microsoft.com/office/officeart/2008/layout/VerticalCurvedList"/>
    <dgm:cxn modelId="{9C4211E7-010D-43CD-99D3-B4F581CFB256}" type="presOf" srcId="{1CFC2A6A-A8E4-415D-AE52-B4EB4919C6F1}" destId="{4325093D-3EB4-420B-B2FA-8349ED559B19}" srcOrd="0" destOrd="0" presId="urn:microsoft.com/office/officeart/2008/layout/VerticalCurvedList"/>
    <dgm:cxn modelId="{94A33B5C-C6EB-46EF-9579-452BD877FF66}" type="presOf" srcId="{ABEB2D09-6025-4009-A417-3EEDB8FF86C9}" destId="{D2A110A6-59B6-4AE3-A619-392AC7215523}" srcOrd="0" destOrd="0" presId="urn:microsoft.com/office/officeart/2008/layout/VerticalCurvedList"/>
    <dgm:cxn modelId="{5CD3B85D-EF2B-4FD6-BAA3-31FB7B09A7E4}" srcId="{EA448AA9-92D3-41DC-B191-EF3B0AC4FB3A}" destId="{1CFC2A6A-A8E4-415D-AE52-B4EB4919C6F1}" srcOrd="4" destOrd="0" parTransId="{510CBB6E-AF6C-4082-B0CE-1E8D77985BF5}" sibTransId="{E43A8D3E-C582-4388-9A06-1D2FB704CDF3}"/>
    <dgm:cxn modelId="{177F7630-20FC-40DD-9F06-9570B44A1197}" type="presParOf" srcId="{DAAE4AAE-C82E-45CB-8F22-992EC0317C9F}" destId="{79F335AC-6BC5-472A-A1F5-1FBA94B2C813}" srcOrd="0" destOrd="0" presId="urn:microsoft.com/office/officeart/2008/layout/VerticalCurvedList"/>
    <dgm:cxn modelId="{BFE4A3CD-8394-4BD9-BC4F-31A4A3E05F30}" type="presParOf" srcId="{79F335AC-6BC5-472A-A1F5-1FBA94B2C813}" destId="{5E139D77-3223-404E-A3CE-4A2113C10FD0}" srcOrd="0" destOrd="0" presId="urn:microsoft.com/office/officeart/2008/layout/VerticalCurvedList"/>
    <dgm:cxn modelId="{0A0A8A79-3AE8-420C-90C8-A22219E040A4}" type="presParOf" srcId="{5E139D77-3223-404E-A3CE-4A2113C10FD0}" destId="{00D55319-6262-4298-9FB8-9D0A1583E5B1}" srcOrd="0" destOrd="0" presId="urn:microsoft.com/office/officeart/2008/layout/VerticalCurvedList"/>
    <dgm:cxn modelId="{4FD03B29-93A9-44C7-AC88-E85A4A039538}" type="presParOf" srcId="{5E139D77-3223-404E-A3CE-4A2113C10FD0}" destId="{CF964BE4-7078-4ACF-B248-B0ECC1820A53}" srcOrd="1" destOrd="0" presId="urn:microsoft.com/office/officeart/2008/layout/VerticalCurvedList"/>
    <dgm:cxn modelId="{5D0A865C-BB47-4128-993F-11830D34E04F}" type="presParOf" srcId="{5E139D77-3223-404E-A3CE-4A2113C10FD0}" destId="{C732D2C4-B5A8-4870-A6D4-E183E65DB1C0}" srcOrd="2" destOrd="0" presId="urn:microsoft.com/office/officeart/2008/layout/VerticalCurvedList"/>
    <dgm:cxn modelId="{2BD1922F-859D-4509-B3E7-CF39ED908CAE}" type="presParOf" srcId="{5E139D77-3223-404E-A3CE-4A2113C10FD0}" destId="{086919C0-2B32-400F-98DD-A26F65CA6F31}" srcOrd="3" destOrd="0" presId="urn:microsoft.com/office/officeart/2008/layout/VerticalCurvedList"/>
    <dgm:cxn modelId="{4D461143-D7F4-4A14-8231-64C815058312}" type="presParOf" srcId="{79F335AC-6BC5-472A-A1F5-1FBA94B2C813}" destId="{F65C9A3A-E222-4DEB-95EB-70625483B7A0}" srcOrd="1" destOrd="0" presId="urn:microsoft.com/office/officeart/2008/layout/VerticalCurvedList"/>
    <dgm:cxn modelId="{022BAA62-1B0F-49B5-BDCD-E0791B828C88}" type="presParOf" srcId="{79F335AC-6BC5-472A-A1F5-1FBA94B2C813}" destId="{6E92B1B5-4BD4-4E7F-BEFC-9C492A11D6BE}" srcOrd="2" destOrd="0" presId="urn:microsoft.com/office/officeart/2008/layout/VerticalCurvedList"/>
    <dgm:cxn modelId="{0E7C55AC-5D57-4AEC-9BC1-853C99AB5559}" type="presParOf" srcId="{6E92B1B5-4BD4-4E7F-BEFC-9C492A11D6BE}" destId="{E0D289E7-7850-4F1F-8196-11A1EA54F556}" srcOrd="0" destOrd="0" presId="urn:microsoft.com/office/officeart/2008/layout/VerticalCurvedList"/>
    <dgm:cxn modelId="{BBE549F7-8762-435B-B352-9ABA2FECF2E0}" type="presParOf" srcId="{79F335AC-6BC5-472A-A1F5-1FBA94B2C813}" destId="{D2A110A6-59B6-4AE3-A619-392AC7215523}" srcOrd="3" destOrd="0" presId="urn:microsoft.com/office/officeart/2008/layout/VerticalCurvedList"/>
    <dgm:cxn modelId="{D4BD026C-23EA-4F54-8D14-C3640E7BBCA5}" type="presParOf" srcId="{79F335AC-6BC5-472A-A1F5-1FBA94B2C813}" destId="{B515CEDB-462A-4CC6-9F5B-F7666EEA8CDF}" srcOrd="4" destOrd="0" presId="urn:microsoft.com/office/officeart/2008/layout/VerticalCurvedList"/>
    <dgm:cxn modelId="{FAE3118D-BE71-4D82-B804-7414E58A2AEA}" type="presParOf" srcId="{B515CEDB-462A-4CC6-9F5B-F7666EEA8CDF}" destId="{46E016CE-AF1B-4EFB-9EF1-2631D9BCDF21}" srcOrd="0" destOrd="0" presId="urn:microsoft.com/office/officeart/2008/layout/VerticalCurvedList"/>
    <dgm:cxn modelId="{8E2EBC42-02E8-43F1-AC05-CCD0B440E256}" type="presParOf" srcId="{79F335AC-6BC5-472A-A1F5-1FBA94B2C813}" destId="{CE67B25E-7208-4B31-A6B6-22F76EFCCDD3}" srcOrd="5" destOrd="0" presId="urn:microsoft.com/office/officeart/2008/layout/VerticalCurvedList"/>
    <dgm:cxn modelId="{1BC5448B-511C-476E-B3F6-7D196A976C88}" type="presParOf" srcId="{79F335AC-6BC5-472A-A1F5-1FBA94B2C813}" destId="{AE7ADC0D-57C2-407A-AF29-5B191F68AA94}" srcOrd="6" destOrd="0" presId="urn:microsoft.com/office/officeart/2008/layout/VerticalCurvedList"/>
    <dgm:cxn modelId="{8E908BF0-A10F-4565-A4C9-8DDFCEC005EF}" type="presParOf" srcId="{AE7ADC0D-57C2-407A-AF29-5B191F68AA94}" destId="{2DD33E24-BFBD-4D23-9E46-FE4C408FA970}" srcOrd="0" destOrd="0" presId="urn:microsoft.com/office/officeart/2008/layout/VerticalCurvedList"/>
    <dgm:cxn modelId="{4211E3AF-FEF4-4783-80AE-C22C21DEF3B2}" type="presParOf" srcId="{79F335AC-6BC5-472A-A1F5-1FBA94B2C813}" destId="{C13667B2-6077-4A27-BF92-0C221D6877AA}" srcOrd="7" destOrd="0" presId="urn:microsoft.com/office/officeart/2008/layout/VerticalCurvedList"/>
    <dgm:cxn modelId="{5B7B71C1-960D-4864-9188-B5FC6AB4460A}" type="presParOf" srcId="{79F335AC-6BC5-472A-A1F5-1FBA94B2C813}" destId="{40E10A00-E7DD-4A62-9CE4-18D49629C561}" srcOrd="8" destOrd="0" presId="urn:microsoft.com/office/officeart/2008/layout/VerticalCurvedList"/>
    <dgm:cxn modelId="{6B72F1E5-6854-4869-A73A-AB6965B12BA9}" type="presParOf" srcId="{40E10A00-E7DD-4A62-9CE4-18D49629C561}" destId="{C574B0B3-F9CA-40AE-8EE3-5E1DEF0BCB5E}" srcOrd="0" destOrd="0" presId="urn:microsoft.com/office/officeart/2008/layout/VerticalCurvedList"/>
    <dgm:cxn modelId="{F8CA3A8F-9D0F-4398-B7CD-CE4F655DEAFB}" type="presParOf" srcId="{79F335AC-6BC5-472A-A1F5-1FBA94B2C813}" destId="{4325093D-3EB4-420B-B2FA-8349ED559B19}" srcOrd="9" destOrd="0" presId="urn:microsoft.com/office/officeart/2008/layout/VerticalCurvedList"/>
    <dgm:cxn modelId="{14929007-D74C-4E6F-B763-48897171159F}" type="presParOf" srcId="{79F335AC-6BC5-472A-A1F5-1FBA94B2C813}" destId="{7C287CA6-32D8-4E90-A9BF-CC8D9CA0CC8B}" srcOrd="10" destOrd="0" presId="urn:microsoft.com/office/officeart/2008/layout/VerticalCurvedList"/>
    <dgm:cxn modelId="{B8FDCE82-A629-474B-A236-A654DD7E38C2}" type="presParOf" srcId="{7C287CA6-32D8-4E90-A9BF-CC8D9CA0CC8B}" destId="{8FAB5351-1640-4C75-81F2-87D8DB07D922}" srcOrd="0" destOrd="0" presId="urn:microsoft.com/office/officeart/2008/layout/VerticalCurvedList"/>
    <dgm:cxn modelId="{9B53BF46-B13D-4850-BD91-6C22E87F69BD}" type="presParOf" srcId="{79F335AC-6BC5-472A-A1F5-1FBA94B2C813}" destId="{B9551F5E-E4C5-4ADA-BBE8-4CB3631C00F4}" srcOrd="11" destOrd="0" presId="urn:microsoft.com/office/officeart/2008/layout/VerticalCurvedList"/>
    <dgm:cxn modelId="{6B07B27D-BC8C-440C-9603-EDB4F2A8AE34}" type="presParOf" srcId="{79F335AC-6BC5-472A-A1F5-1FBA94B2C813}" destId="{A6467B97-3FD9-46D0-865D-32A981C18C22}" srcOrd="12" destOrd="0" presId="urn:microsoft.com/office/officeart/2008/layout/VerticalCurvedList"/>
    <dgm:cxn modelId="{BE6784B8-0C81-4EF3-AE1D-C408777873BC}" type="presParOf" srcId="{A6467B97-3FD9-46D0-865D-32A981C18C22}" destId="{253BAE5B-65C2-48D0-B5C5-520CA9AE6088}" srcOrd="0" destOrd="0" presId="urn:microsoft.com/office/officeart/2008/layout/VerticalCurvedList"/>
    <dgm:cxn modelId="{1D93BFDD-0A36-49AA-A2DD-1474582080AF}" type="presParOf" srcId="{79F335AC-6BC5-472A-A1F5-1FBA94B2C813}" destId="{89522B7A-2D5E-40D8-896C-10250CC10444}" srcOrd="13" destOrd="0" presId="urn:microsoft.com/office/officeart/2008/layout/VerticalCurvedList"/>
    <dgm:cxn modelId="{3A232481-6981-4A05-BEF1-614436E5C891}" type="presParOf" srcId="{79F335AC-6BC5-472A-A1F5-1FBA94B2C813}" destId="{FD99E905-FB9C-4E70-B00B-6BED4E6F8CD5}" srcOrd="14" destOrd="0" presId="urn:microsoft.com/office/officeart/2008/layout/VerticalCurvedList"/>
    <dgm:cxn modelId="{3B142D76-ADBD-45BD-8627-A90DC6536CDC}" type="presParOf" srcId="{FD99E905-FB9C-4E70-B00B-6BED4E6F8CD5}" destId="{33A2EE4F-7B86-49D4-99E0-E6AD11FCD36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65BC89-6F76-4A98-81A2-C1A44F11A049}">
      <dsp:nvSpPr>
        <dsp:cNvPr id="0" name=""/>
        <dsp:cNvSpPr/>
      </dsp:nvSpPr>
      <dsp:spPr>
        <a:xfrm>
          <a:off x="0" y="44872"/>
          <a:ext cx="7200800" cy="1538325"/>
        </a:xfrm>
        <a:prstGeom prst="roundRect">
          <a:avLst>
            <a:gd name="adj" fmla="val 10000"/>
          </a:avLst>
        </a:prstGeom>
        <a:solidFill>
          <a:srgbClr val="66FF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нашем городе, как и во многих городах России, в последние годы появились контейнеры для раздельного сбора отходов. Наблюдая во время прогулки за тем, как сортируют сознательные граждане бытовые отходы, у детей нашего детского сада возник вопрос: зачем люди сортируют отходы? Почему мы бросаем мусор в общий мусорный бак детского сада, а не в специальные контейнеры для раздельного его сбора? В результате чего у нас возникла идея о создании проектно-исследовательской деятельности.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93992" y="44872"/>
        <a:ext cx="5606807" cy="1538325"/>
      </dsp:txXfrm>
    </dsp:sp>
    <dsp:sp modelId="{6E538C0A-EE1D-4FF4-815A-E4AA6087B687}">
      <dsp:nvSpPr>
        <dsp:cNvPr id="0" name=""/>
        <dsp:cNvSpPr/>
      </dsp:nvSpPr>
      <dsp:spPr>
        <a:xfrm>
          <a:off x="207932" y="191970"/>
          <a:ext cx="1331960" cy="115438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E6C841-54F5-402D-B789-E951FD005D89}">
      <dsp:nvSpPr>
        <dsp:cNvPr id="0" name=""/>
        <dsp:cNvSpPr/>
      </dsp:nvSpPr>
      <dsp:spPr>
        <a:xfrm>
          <a:off x="0" y="1692157"/>
          <a:ext cx="7200800" cy="153832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5">
                <a:hueOff val="-4966938"/>
                <a:satOff val="19906"/>
                <a:lumOff val="4314"/>
                <a:tint val="66000"/>
                <a:satMod val="160000"/>
              </a:schemeClr>
            </a:gs>
            <a:gs pos="50000">
              <a:schemeClr val="accent5">
                <a:hueOff val="-4966938"/>
                <a:satOff val="19906"/>
                <a:lumOff val="4314"/>
                <a:tint val="44500"/>
                <a:satMod val="160000"/>
              </a:schemeClr>
            </a:gs>
            <a:gs pos="100000">
              <a:schemeClr val="accent5">
                <a:hueOff val="-4966938"/>
                <a:satOff val="19906"/>
                <a:lumOff val="4314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Проблема мусора на сегодняшний день уже не просто трудность, а глобальная экологическая задача, которая требует немедленного решения. Региональная программа Санкт-Петербурга «Формирование комплексной  системы обращения с твердыми коммунальными отходами» входит в состав национального проекта «Экология». Твердые бытовые отходы в своем составе содержат значительное количество компонентов, пригодных для повторного использования. Здесь можно обнаружить немалое количество картона и бумаги, древесины и текстиля, кожи, резины, пластмассы и других материалов.</a:t>
          </a:r>
          <a:endParaRPr lang="ru-RU" sz="1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93992" y="1692157"/>
        <a:ext cx="5606807" cy="1538325"/>
      </dsp:txXfrm>
    </dsp:sp>
    <dsp:sp modelId="{9D1388AF-C7D5-4A8E-B614-61848AD75F9B}">
      <dsp:nvSpPr>
        <dsp:cNvPr id="0" name=""/>
        <dsp:cNvSpPr/>
      </dsp:nvSpPr>
      <dsp:spPr>
        <a:xfrm>
          <a:off x="235655" y="1845990"/>
          <a:ext cx="1276514" cy="123066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DA1129-DAAF-4E80-AAC0-23C9F4A6CE51}">
      <dsp:nvSpPr>
        <dsp:cNvPr id="0" name=""/>
        <dsp:cNvSpPr/>
      </dsp:nvSpPr>
      <dsp:spPr>
        <a:xfrm>
          <a:off x="0" y="3384315"/>
          <a:ext cx="7200800" cy="1538325"/>
        </a:xfrm>
        <a:prstGeom prst="roundRect">
          <a:avLst>
            <a:gd name="adj" fmla="val 10000"/>
          </a:avLst>
        </a:prstGeom>
        <a:solidFill>
          <a:srgbClr val="F9B47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Провели опрос родителей и детей нашего учреждения: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Сортируют ли они мусор для утилизации?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Используют ли бросовый материал для поделок с детьми ?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Используют ли бросовый материал для дизайна своего двора и дачных участков?</a:t>
          </a:r>
          <a:endParaRPr lang="ru-RU" sz="1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93992" y="3384315"/>
        <a:ext cx="5606807" cy="1538325"/>
      </dsp:txXfrm>
    </dsp:sp>
    <dsp:sp modelId="{0187BFF2-7E80-4BDB-8374-A25F6ED151D4}">
      <dsp:nvSpPr>
        <dsp:cNvPr id="0" name=""/>
        <dsp:cNvSpPr/>
      </dsp:nvSpPr>
      <dsp:spPr>
        <a:xfrm>
          <a:off x="163647" y="3578600"/>
          <a:ext cx="1420530" cy="114975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964BE4-7078-4ACF-B248-B0ECC1820A53}">
      <dsp:nvSpPr>
        <dsp:cNvPr id="0" name=""/>
        <dsp:cNvSpPr/>
      </dsp:nvSpPr>
      <dsp:spPr>
        <a:xfrm>
          <a:off x="-5208123" y="-798064"/>
          <a:ext cx="6204640" cy="6204640"/>
        </a:xfrm>
        <a:prstGeom prst="blockArc">
          <a:avLst>
            <a:gd name="adj1" fmla="val 18900000"/>
            <a:gd name="adj2" fmla="val 2700000"/>
            <a:gd name="adj3" fmla="val 348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5C9A3A-E222-4DEB-95EB-70625483B7A0}">
      <dsp:nvSpPr>
        <dsp:cNvPr id="0" name=""/>
        <dsp:cNvSpPr/>
      </dsp:nvSpPr>
      <dsp:spPr>
        <a:xfrm>
          <a:off x="323287" y="209502"/>
          <a:ext cx="7313147" cy="41882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440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Акции «Сделаем город чище» (субботники осенний и весенний)</a:t>
          </a:r>
          <a:endParaRPr lang="ru-RU" sz="13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3287" y="209502"/>
        <a:ext cx="7313147" cy="418821"/>
      </dsp:txXfrm>
    </dsp:sp>
    <dsp:sp modelId="{E0D289E7-7850-4F1F-8196-11A1EA54F556}">
      <dsp:nvSpPr>
        <dsp:cNvPr id="0" name=""/>
        <dsp:cNvSpPr/>
      </dsp:nvSpPr>
      <dsp:spPr>
        <a:xfrm>
          <a:off x="114923" y="215256"/>
          <a:ext cx="523526" cy="5235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A110A6-59B6-4AE3-A619-392AC7215523}">
      <dsp:nvSpPr>
        <dsp:cNvPr id="0" name=""/>
        <dsp:cNvSpPr/>
      </dsp:nvSpPr>
      <dsp:spPr>
        <a:xfrm>
          <a:off x="702567" y="838103"/>
          <a:ext cx="6933866" cy="418821"/>
        </a:xfrm>
        <a:prstGeom prst="rect">
          <a:avLst/>
        </a:prstGeom>
        <a:solidFill>
          <a:schemeClr val="accent5">
            <a:hueOff val="-1655646"/>
            <a:satOff val="6635"/>
            <a:lumOff val="14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440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Акции «Бумажный БУМ» (сбор макулатуры 2 раза в год: осень, весна)</a:t>
          </a: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2567" y="838103"/>
        <a:ext cx="6933866" cy="418821"/>
      </dsp:txXfrm>
    </dsp:sp>
    <dsp:sp modelId="{46E016CE-AF1B-4EFB-9EF1-2631D9BCDF21}">
      <dsp:nvSpPr>
        <dsp:cNvPr id="0" name=""/>
        <dsp:cNvSpPr/>
      </dsp:nvSpPr>
      <dsp:spPr>
        <a:xfrm>
          <a:off x="440804" y="785751"/>
          <a:ext cx="523526" cy="5235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1655646"/>
              <a:satOff val="6635"/>
              <a:lumOff val="14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67B25E-7208-4B31-A6B6-22F76EFCCDD3}">
      <dsp:nvSpPr>
        <dsp:cNvPr id="0" name=""/>
        <dsp:cNvSpPr/>
      </dsp:nvSpPr>
      <dsp:spPr>
        <a:xfrm>
          <a:off x="910411" y="1466244"/>
          <a:ext cx="6726022" cy="418821"/>
        </a:xfrm>
        <a:prstGeom prst="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440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Акция «Крышечки </a:t>
          </a:r>
          <a:r>
            <a:rPr lang="ru-RU" sz="13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ДоброТы</a:t>
          </a:r>
          <a:r>
            <a: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 (сбор крышечек от пластиковых бутылок)</a:t>
          </a:r>
          <a:endParaRPr lang="ru-RU" sz="13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10411" y="1466244"/>
        <a:ext cx="6726022" cy="418821"/>
      </dsp:txXfrm>
    </dsp:sp>
    <dsp:sp modelId="{2DD33E24-BFBD-4D23-9E46-FE4C408FA970}">
      <dsp:nvSpPr>
        <dsp:cNvPr id="0" name=""/>
        <dsp:cNvSpPr/>
      </dsp:nvSpPr>
      <dsp:spPr>
        <a:xfrm>
          <a:off x="648648" y="1413891"/>
          <a:ext cx="523526" cy="5235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667B2-6077-4A27-BF92-0C221D6877AA}">
      <dsp:nvSpPr>
        <dsp:cNvPr id="0" name=""/>
        <dsp:cNvSpPr/>
      </dsp:nvSpPr>
      <dsp:spPr>
        <a:xfrm>
          <a:off x="976774" y="2094845"/>
          <a:ext cx="6659660" cy="418821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440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Экологическая акция «Не бросайте маски, люди!» (медицинские одноразовые)</a:t>
          </a:r>
          <a:endParaRPr lang="ru-RU" sz="13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76774" y="2094845"/>
        <a:ext cx="6659660" cy="418821"/>
      </dsp:txXfrm>
    </dsp:sp>
    <dsp:sp modelId="{C574B0B3-F9CA-40AE-8EE3-5E1DEF0BCB5E}">
      <dsp:nvSpPr>
        <dsp:cNvPr id="0" name=""/>
        <dsp:cNvSpPr/>
      </dsp:nvSpPr>
      <dsp:spPr>
        <a:xfrm>
          <a:off x="715010" y="2042492"/>
          <a:ext cx="523526" cy="5235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25093D-3EB4-420B-B2FA-8349ED559B19}">
      <dsp:nvSpPr>
        <dsp:cNvPr id="0" name=""/>
        <dsp:cNvSpPr/>
      </dsp:nvSpPr>
      <dsp:spPr>
        <a:xfrm>
          <a:off x="910411" y="2723446"/>
          <a:ext cx="6726022" cy="418821"/>
        </a:xfrm>
        <a:prstGeom prst="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440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Квест</a:t>
          </a:r>
          <a:r>
            <a: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-игра «По следам Осени»</a:t>
          </a:r>
          <a:endParaRPr lang="ru-RU" sz="13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10411" y="2723446"/>
        <a:ext cx="6726022" cy="418821"/>
      </dsp:txXfrm>
    </dsp:sp>
    <dsp:sp modelId="{8FAB5351-1640-4C75-81F2-87D8DB07D922}">
      <dsp:nvSpPr>
        <dsp:cNvPr id="0" name=""/>
        <dsp:cNvSpPr/>
      </dsp:nvSpPr>
      <dsp:spPr>
        <a:xfrm>
          <a:off x="648648" y="2671093"/>
          <a:ext cx="523526" cy="5235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551F5E-E4C5-4ADA-BBE8-4CB3631C00F4}">
      <dsp:nvSpPr>
        <dsp:cNvPr id="0" name=""/>
        <dsp:cNvSpPr/>
      </dsp:nvSpPr>
      <dsp:spPr>
        <a:xfrm>
          <a:off x="702567" y="3351586"/>
          <a:ext cx="6933866" cy="418821"/>
        </a:xfrm>
        <a:prstGeom prst="rect">
          <a:avLst/>
        </a:prstGeom>
        <a:solidFill>
          <a:schemeClr val="accent5">
            <a:hueOff val="-8278230"/>
            <a:satOff val="33176"/>
            <a:lumOff val="71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440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Квест</a:t>
          </a:r>
          <a:r>
            <a: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-путешествие «Все подарила нам наша Земля!» (сортировка  мусора )</a:t>
          </a:r>
          <a:endParaRPr lang="ru-RU" sz="13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2567" y="3351586"/>
        <a:ext cx="6933866" cy="418821"/>
      </dsp:txXfrm>
    </dsp:sp>
    <dsp:sp modelId="{253BAE5B-65C2-48D0-B5C5-520CA9AE6088}">
      <dsp:nvSpPr>
        <dsp:cNvPr id="0" name=""/>
        <dsp:cNvSpPr/>
      </dsp:nvSpPr>
      <dsp:spPr>
        <a:xfrm>
          <a:off x="440804" y="3299233"/>
          <a:ext cx="523526" cy="5235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8278230"/>
              <a:satOff val="33176"/>
              <a:lumOff val="71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522B7A-2D5E-40D8-896C-10250CC10444}">
      <dsp:nvSpPr>
        <dsp:cNvPr id="0" name=""/>
        <dsp:cNvSpPr/>
      </dsp:nvSpPr>
      <dsp:spPr>
        <a:xfrm>
          <a:off x="323287" y="3980187"/>
          <a:ext cx="7313147" cy="418821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440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Творческие детские  конкурсы городского и регионального уровня из бросового материала</a:t>
          </a:r>
          <a:endParaRPr lang="ru-RU" sz="13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3287" y="3980187"/>
        <a:ext cx="7313147" cy="418821"/>
      </dsp:txXfrm>
    </dsp:sp>
    <dsp:sp modelId="{33A2EE4F-7B86-49D4-99E0-E6AD11FCD361}">
      <dsp:nvSpPr>
        <dsp:cNvPr id="0" name=""/>
        <dsp:cNvSpPr/>
      </dsp:nvSpPr>
      <dsp:spPr>
        <a:xfrm>
          <a:off x="61523" y="3927834"/>
          <a:ext cx="523526" cy="5235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6F44E-7A09-4296-982F-8288A1D3B250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008D4-5910-497A-B8C5-AB0F65D6C2A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6F44E-7A09-4296-982F-8288A1D3B250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008D4-5910-497A-B8C5-AB0F65D6C2A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6F44E-7A09-4296-982F-8288A1D3B250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008D4-5910-497A-B8C5-AB0F65D6C2A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6F44E-7A09-4296-982F-8288A1D3B250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008D4-5910-497A-B8C5-AB0F65D6C2A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6F44E-7A09-4296-982F-8288A1D3B250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008D4-5910-497A-B8C5-AB0F65D6C2A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6F44E-7A09-4296-982F-8288A1D3B250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008D4-5910-497A-B8C5-AB0F65D6C2A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6F44E-7A09-4296-982F-8288A1D3B250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008D4-5910-497A-B8C5-AB0F65D6C2A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6F44E-7A09-4296-982F-8288A1D3B250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008D4-5910-497A-B8C5-AB0F65D6C2A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6F44E-7A09-4296-982F-8288A1D3B250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008D4-5910-497A-B8C5-AB0F65D6C2A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6F44E-7A09-4296-982F-8288A1D3B250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008D4-5910-497A-B8C5-AB0F65D6C2A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6F44E-7A09-4296-982F-8288A1D3B250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008D4-5910-497A-B8C5-AB0F65D6C2A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6F44E-7A09-4296-982F-8288A1D3B250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008D4-5910-497A-B8C5-AB0F65D6C2A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microsoft.com/office/2007/relationships/hdphoto" Target="../media/hdphoto4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microsoft.com/office/2007/relationships/hdphoto" Target="../media/hdphoto4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13.wdp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microsoft.com/office/2007/relationships/hdphoto" Target="../media/hdphoto4.wdp"/><Relationship Id="rId7" Type="http://schemas.openxmlformats.org/officeDocument/2006/relationships/image" Target="../media/image5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microsoft.com/office/2007/relationships/hdphoto" Target="../media/hdphoto14.wdp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microsoft.com/office/2007/relationships/hdphoto" Target="../media/hdphoto16.wdp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8.wdp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2.jpeg"/><Relationship Id="rId7" Type="http://schemas.microsoft.com/office/2007/relationships/hdphoto" Target="../media/hdphoto20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microsoft.com/office/2007/relationships/hdphoto" Target="../media/hdphoto19.wdp"/><Relationship Id="rId9" Type="http://schemas.microsoft.com/office/2007/relationships/hdphoto" Target="../media/hdphoto21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5" Type="http://schemas.openxmlformats.org/officeDocument/2006/relationships/image" Target="../media/image71.png"/><Relationship Id="rId4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5" Type="http://schemas.openxmlformats.org/officeDocument/2006/relationships/image" Target="../media/image71.png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5" Type="http://schemas.openxmlformats.org/officeDocument/2006/relationships/image" Target="../media/image71.png"/><Relationship Id="rId4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microsoft.com/office/2007/relationships/hdphoto" Target="../media/hdphoto23.wdp"/><Relationship Id="rId7" Type="http://schemas.openxmlformats.org/officeDocument/2006/relationships/image" Target="../media/image83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5" Type="http://schemas.openxmlformats.org/officeDocument/2006/relationships/image" Target="../media/image71.png"/><Relationship Id="rId4" Type="http://schemas.openxmlformats.org/officeDocument/2006/relationships/image" Target="../media/image82.png"/><Relationship Id="rId9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microsoft.com/office/2007/relationships/hdphoto" Target="../media/hdphoto24.wdp"/><Relationship Id="rId7" Type="http://schemas.microsoft.com/office/2007/relationships/hdphoto" Target="../media/hdphoto25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5" Type="http://schemas.openxmlformats.org/officeDocument/2006/relationships/image" Target="../media/image71.png"/><Relationship Id="rId4" Type="http://schemas.microsoft.com/office/2007/relationships/hdphoto" Target="../media/hdphoto2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6.wdp"/><Relationship Id="rId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7" Type="http://schemas.microsoft.com/office/2007/relationships/hdphoto" Target="../media/hdphoto4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28.wdp"/><Relationship Id="rId4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13" Type="http://schemas.openxmlformats.org/officeDocument/2006/relationships/image" Target="../media/image117.jpeg"/><Relationship Id="rId3" Type="http://schemas.microsoft.com/office/2007/relationships/hdphoto" Target="../media/hdphoto4.wdp"/><Relationship Id="rId7" Type="http://schemas.openxmlformats.org/officeDocument/2006/relationships/image" Target="../media/image111.jpeg"/><Relationship Id="rId12" Type="http://schemas.openxmlformats.org/officeDocument/2006/relationships/image" Target="../media/image11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11" Type="http://schemas.openxmlformats.org/officeDocument/2006/relationships/image" Target="../media/image115.jpeg"/><Relationship Id="rId5" Type="http://schemas.openxmlformats.org/officeDocument/2006/relationships/image" Target="../media/image109.jpeg"/><Relationship Id="rId10" Type="http://schemas.openxmlformats.org/officeDocument/2006/relationships/image" Target="../media/image114.png"/><Relationship Id="rId4" Type="http://schemas.openxmlformats.org/officeDocument/2006/relationships/image" Target="../media/image108.jpeg"/><Relationship Id="rId9" Type="http://schemas.openxmlformats.org/officeDocument/2006/relationships/image" Target="../media/image113.png"/><Relationship Id="rId14" Type="http://schemas.openxmlformats.org/officeDocument/2006/relationships/image" Target="../media/image118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2.wdp"/><Relationship Id="rId4" Type="http://schemas.openxmlformats.org/officeDocument/2006/relationships/image" Target="../media/image119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jpeg"/><Relationship Id="rId4" Type="http://schemas.openxmlformats.org/officeDocument/2006/relationships/image" Target="../media/image12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microsoft.com/office/2007/relationships/hdphoto" Target="../media/hdphoto4.wdp"/><Relationship Id="rId7" Type="http://schemas.openxmlformats.org/officeDocument/2006/relationships/image" Target="../media/image1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1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microsoft.com/office/2007/relationships/hdphoto" Target="../media/hdphoto4.wdp"/><Relationship Id="rId7" Type="http://schemas.openxmlformats.org/officeDocument/2006/relationships/image" Target="../media/image13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10" Type="http://schemas.microsoft.com/office/2007/relationships/hdphoto" Target="../media/hdphoto4.wdp"/><Relationship Id="rId4" Type="http://schemas.openxmlformats.org/officeDocument/2006/relationships/image" Target="../media/image12.jpe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11.wdp"/><Relationship Id="rId3" Type="http://schemas.microsoft.com/office/2007/relationships/hdphoto" Target="../media/hdphoto6.wdp"/><Relationship Id="rId7" Type="http://schemas.microsoft.com/office/2007/relationships/hdphoto" Target="../media/hdphoto8.wdp"/><Relationship Id="rId12" Type="http://schemas.openxmlformats.org/officeDocument/2006/relationships/image" Target="../media/image21.png"/><Relationship Id="rId2" Type="http://schemas.openxmlformats.org/officeDocument/2006/relationships/image" Target="../media/image16.png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5" Type="http://schemas.microsoft.com/office/2007/relationships/hdphoto" Target="../media/hdphoto12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9.wdp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3717032"/>
            <a:ext cx="634135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13614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</a:rPr>
              <a:t>Отчет об участии </a:t>
            </a:r>
            <a:endParaRPr lang="ru-RU" sz="1000" b="1" dirty="0" smtClean="0">
              <a:ln w="1905">
                <a:solidFill>
                  <a:sysClr val="windowText" lastClr="000000"/>
                </a:solidFill>
              </a:ln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anose="02040502050405020303" pitchFamily="18" charset="0"/>
            </a:endParaRPr>
          </a:p>
          <a:p>
            <a:pPr algn="ctr"/>
            <a:r>
              <a:rPr lang="ru-RU" sz="3200" b="1" i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13614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в международной программе</a:t>
            </a:r>
          </a:p>
          <a:p>
            <a:pPr algn="ctr"/>
            <a:r>
              <a:rPr lang="ru-RU" sz="28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«Эко-Школы/Зеленый флаг»</a:t>
            </a:r>
          </a:p>
          <a:p>
            <a:pPr algn="ctr"/>
            <a:endParaRPr lang="ru-RU" sz="800" b="1" i="1" dirty="0" smtClean="0">
              <a:ln w="1905">
                <a:solidFill>
                  <a:sysClr val="windowText" lastClr="000000"/>
                </a:solidFill>
              </a:ln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anose="02040502050405020303" pitchFamily="18" charset="0"/>
            </a:endParaRPr>
          </a:p>
          <a:p>
            <a:pPr algn="ctr"/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 </a:t>
            </a:r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13614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в 2021 - 2022 учебном году</a:t>
            </a:r>
            <a:endParaRPr lang="ru-RU" sz="2400" b="1" dirty="0">
              <a:ln w="1905">
                <a:solidFill>
                  <a:sysClr val="windowText" lastClr="000000"/>
                </a:solidFill>
              </a:ln>
              <a:solidFill>
                <a:srgbClr val="13614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107504" y="116632"/>
            <a:ext cx="8820472" cy="1552955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n w="1905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Государственное бюджетное дошкольное образовательное учреждение</a:t>
            </a:r>
          </a:p>
          <a:p>
            <a:pPr algn="ctr"/>
            <a:r>
              <a:rPr lang="ru-RU" sz="2400" b="1" dirty="0">
                <a:ln w="1905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детский сад  </a:t>
            </a:r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№ 8 </a:t>
            </a:r>
          </a:p>
          <a:p>
            <a:pPr algn="ctr"/>
            <a:r>
              <a:rPr lang="ru-RU" sz="16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Пушкинского </a:t>
            </a:r>
            <a:r>
              <a:rPr lang="ru-RU" sz="1600" b="1" dirty="0">
                <a:ln w="1905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района Санкт-Петербурга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92927" y="1907528"/>
            <a:ext cx="743504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ln w="28575">
                  <a:solidFill>
                    <a:sysClr val="windowText" lastClr="000000"/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</a:rPr>
              <a:t>«Сортируя отходы –</a:t>
            </a:r>
          </a:p>
          <a:p>
            <a:pPr algn="ctr"/>
            <a:r>
              <a:rPr lang="ru-RU" sz="4800" b="1" dirty="0" smtClean="0">
                <a:ln w="28575">
                  <a:solidFill>
                    <a:sysClr val="windowText" lastClr="000000"/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</a:rPr>
              <a:t> сохраняем природу!»</a:t>
            </a:r>
            <a:endParaRPr lang="ru-RU" sz="4800" b="1" dirty="0">
              <a:ln w="28575">
                <a:solidFill>
                  <a:sysClr val="windowText" lastClr="000000"/>
                </a:solidFill>
                <a:prstDash val="solid"/>
              </a:ln>
              <a:blipFill>
                <a:blip r:embed="rId2"/>
                <a:tile tx="0" ty="0" sx="100000" sy="100000" flip="none" algn="tl"/>
              </a:blip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34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8188" y="1916832"/>
            <a:ext cx="6144883" cy="45990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861332" y="877742"/>
            <a:ext cx="418678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F6B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</a:t>
            </a:r>
            <a:endParaRPr lang="ru-RU" sz="3200" b="1" dirty="0" smtClean="0">
              <a:ln>
                <a:solidFill>
                  <a:sysClr val="windowText" lastClr="000000"/>
                </a:solidFill>
              </a:ln>
              <a:solidFill>
                <a:srgbClr val="F6BB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6B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F6B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гостях у Рябинки»</a:t>
            </a:r>
          </a:p>
        </p:txBody>
      </p:sp>
      <p:pic>
        <p:nvPicPr>
          <p:cNvPr id="1028" name="Picture 4" descr="https://sun9-53.userapi.com/s/v1/ig2/jRgnKg7hZVBblQYh2KeVuGuBhrjcwx4dtPnVx3vExOZoXwQQGmwGUfnaxRr3yyCPzqfFAotHVyw4mgbaXqT3ibPv.jpg?size=810x1080&amp;quality=96&amp;type=album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3" y="737139"/>
            <a:ext cx="2880319" cy="3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1187624" y="87607"/>
            <a:ext cx="7829509" cy="79894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36149"/>
                </a:solidFill>
                <a:latin typeface="Georgia" pitchFamily="18" charset="0"/>
              </a:rPr>
              <a:t>Включение экологической тематики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136149"/>
                </a:solidFill>
                <a:latin typeface="Georgia" pitchFamily="18" charset="0"/>
              </a:rPr>
              <a:t> </a:t>
            </a:r>
          </a:p>
          <a:p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136149"/>
                </a:solidFill>
                <a:latin typeface="Georgia" pitchFamily="18" charset="0"/>
              </a:rPr>
              <a:t>в образовательный процесс</a:t>
            </a:r>
            <a:endParaRPr lang="ru-RU" sz="2000" b="1" dirty="0">
              <a:ln>
                <a:solidFill>
                  <a:sysClr val="windowText" lastClr="000000"/>
                </a:solidFill>
              </a:ln>
              <a:solidFill>
                <a:srgbClr val="136149"/>
              </a:solidFill>
              <a:latin typeface="Georgia" pitchFamily="18" charset="0"/>
            </a:endParaRPr>
          </a:p>
        </p:txBody>
      </p:sp>
      <p:pic>
        <p:nvPicPr>
          <p:cNvPr id="1030" name="Picture 6" descr="https://sun9-51.userapi.com/s/v1/ig2/8zgomdo-w80Djnmnz0c_-66038zBZTBurusZnhu6a_I97FbgXY6LqVfA0SyFdCBx-9K8GvQ4T4Vxr_jOKX5uTycd.jpg?size=810x1080&amp;quality=96&amp;type=album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2294" y="2780928"/>
            <a:ext cx="2914755" cy="391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90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4503" y="3573016"/>
            <a:ext cx="3866717" cy="28939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0314" y="845423"/>
            <a:ext cx="3792715" cy="56362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915" y="845423"/>
            <a:ext cx="3531891" cy="26434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21371" y="6165304"/>
            <a:ext cx="4770600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«В гостях у </a:t>
            </a:r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Лесовичка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ln>
                <a:solidFill>
                  <a:sysClr val="windowText" lastClr="000000"/>
                </a:solidFill>
              </a:ln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Наталья\Pictures\э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75491"/>
            <a:ext cx="1175007" cy="12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06386" y="874437"/>
            <a:ext cx="288032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69561" y="383758"/>
            <a:ext cx="56669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 ИГРА «ПО СЛЕДАМ ОСЕНИ»</a:t>
            </a:r>
          </a:p>
        </p:txBody>
      </p:sp>
    </p:spTree>
    <p:extLst>
      <p:ext uri="{BB962C8B-B14F-4D97-AF65-F5344CB8AC3E}">
        <p14:creationId xmlns:p14="http://schemas.microsoft.com/office/powerpoint/2010/main" val="34739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6377" y="1340768"/>
            <a:ext cx="2560528" cy="46986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592" y="3385363"/>
            <a:ext cx="2587430" cy="317403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78886" y="256376"/>
            <a:ext cx="57068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«В гостях у </a:t>
            </a:r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Лешего»</a:t>
            </a:r>
            <a:endParaRPr lang="ru-RU" sz="32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6318" y="3276577"/>
            <a:ext cx="2543706" cy="3391608"/>
          </a:xfrm>
          <a:prstGeom prst="rect">
            <a:avLst/>
          </a:prstGeom>
        </p:spPr>
      </p:pic>
      <p:pic>
        <p:nvPicPr>
          <p:cNvPr id="2052" name="Picture 4" descr="https://sun9-76.userapi.com/s/v1/ig2/5JqpiXlQ_i6nhc29RXQGIsuSCwBrr_luAZCd763LWgfc3VSa32lUe6iEYWwWAyGGjjaBJsWRnFf0yE00mRLx8mGL.jpg?size=1280x960&amp;quality=96&amp;type=album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47664" y="847221"/>
            <a:ext cx="4397819" cy="245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Наталья\Pictures\э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75491"/>
            <a:ext cx="1175007" cy="12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06386" y="874437"/>
            <a:ext cx="288032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1216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956726"/>
            <a:ext cx="4248472" cy="5664626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051720" y="260648"/>
            <a:ext cx="58952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«В гостях у </a:t>
            </a:r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Белочки»</a:t>
            </a:r>
            <a:endParaRPr lang="ru-RU" sz="32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sun9-88.userapi.com/s/v1/ig2/HvVWt2WlLR0eO0UFjpJNVv_AwKbk0rL_nTCB7BM2_Bhdto76hSFdmMp8KpgSfY06HB2LwS3zoRGrff49pHJHMYsX.jpg?size=810x1080&amp;quality=96&amp;type=album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847518"/>
            <a:ext cx="2422166" cy="322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3476396"/>
            <a:ext cx="4222394" cy="3144956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C:\Users\Наталья\Pictures\э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75491"/>
            <a:ext cx="1175007" cy="12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06386" y="874437"/>
            <a:ext cx="288032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87507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1489" y="773415"/>
            <a:ext cx="2232248" cy="161576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41130" y="188640"/>
            <a:ext cx="61244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«В гостях у </a:t>
            </a:r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Айболита»</a:t>
            </a:r>
            <a:endParaRPr lang="ru-RU" sz="32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sun9-81.userapi.com/s/v1/ig2/3Bp-Lev9Uf3srZ0Uj8AEVfpFh84fSNI7eUJ_GAECD37e0U-T56i6azMF6Jf7JbUlIETkx02TW6tbS6oq1OWKZfd5.jpg?size=810x1080&amp;quality=96&amp;type=album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917432"/>
            <a:ext cx="3937765" cy="563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66.userapi.com/s/v1/ig2/bdEdlvduk-BmFSHSusrn4NCRbct-Hy8FAjTytv27PPu-f2rrAZl_0ap6SOLos8XHmt0WG0qhd-y1jVx-zL_e8TPc.jpg?size=810x1080&amp;quality=96&amp;type=album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93000" y="2492896"/>
            <a:ext cx="4129227" cy="406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Наталья\Pictures\э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75491"/>
            <a:ext cx="1175007" cy="12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06386" y="874437"/>
            <a:ext cx="288032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54191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аталья\Pictures\э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75491"/>
            <a:ext cx="1175007" cy="12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06386" y="874437"/>
            <a:ext cx="288032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282511" y="264242"/>
            <a:ext cx="7829509" cy="79894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36149"/>
                </a:solidFill>
                <a:latin typeface="Georgia" pitchFamily="18" charset="0"/>
              </a:rPr>
              <a:t>Включение экологической тематики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136149"/>
                </a:solidFill>
                <a:latin typeface="Georgia" pitchFamily="18" charset="0"/>
              </a:rPr>
              <a:t> </a:t>
            </a:r>
          </a:p>
          <a:p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136149"/>
                </a:solidFill>
                <a:latin typeface="Georgia" pitchFamily="18" charset="0"/>
              </a:rPr>
              <a:t>в образовательный процесс</a:t>
            </a:r>
            <a:endParaRPr lang="ru-RU" sz="2000" b="1" dirty="0">
              <a:ln>
                <a:solidFill>
                  <a:sysClr val="windowText" lastClr="000000"/>
                </a:solidFill>
              </a:ln>
              <a:solidFill>
                <a:srgbClr val="136149"/>
              </a:solidFill>
              <a:latin typeface="Georgia" pitchFamily="18" charset="0"/>
            </a:endParaRPr>
          </a:p>
        </p:txBody>
      </p:sp>
      <p:pic>
        <p:nvPicPr>
          <p:cNvPr id="6" name="Picture 2" descr="K:\ЭКОЛОГИЯ\фото сдачи макулатуры\ГБДОУ 8 макулатур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31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аталья\Pictures\э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75491"/>
            <a:ext cx="1175007" cy="12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06386" y="874437"/>
            <a:ext cx="288032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297223" y="83359"/>
            <a:ext cx="7829509" cy="79894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36149"/>
                </a:solidFill>
                <a:latin typeface="Georgia" pitchFamily="18" charset="0"/>
              </a:rPr>
              <a:t>Включение экологической тематики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136149"/>
                </a:solidFill>
                <a:latin typeface="Georgia" pitchFamily="18" charset="0"/>
              </a:rPr>
              <a:t> </a:t>
            </a:r>
          </a:p>
          <a:p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136149"/>
                </a:solidFill>
                <a:latin typeface="Georgia" pitchFamily="18" charset="0"/>
              </a:rPr>
              <a:t>в образовательный процесс</a:t>
            </a:r>
            <a:endParaRPr lang="ru-RU" sz="2000" b="1" dirty="0">
              <a:ln>
                <a:solidFill>
                  <a:sysClr val="windowText" lastClr="000000"/>
                </a:solidFill>
              </a:ln>
              <a:solidFill>
                <a:srgbClr val="136149"/>
              </a:solidFill>
              <a:latin typeface="Georgia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713" y="4365104"/>
            <a:ext cx="3451617" cy="22677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7904" y="4399724"/>
            <a:ext cx="5244894" cy="2267714"/>
          </a:xfrm>
          <a:prstGeom prst="rect">
            <a:avLst/>
          </a:prstGeom>
        </p:spPr>
      </p:pic>
      <p:pic>
        <p:nvPicPr>
          <p:cNvPr id="3074" name="Picture 2" descr="J:\АБВГДейка\ЭКО\2020-2021\ЭКОЛЯТА дошколята\Экоурок ЮНЫЕ друзья леса\0017f8dd-d5354f3f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04" y="1412776"/>
            <a:ext cx="2873699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6414" y="980728"/>
            <a:ext cx="6020448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9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833476"/>
            <a:ext cx="8718303" cy="5905639"/>
          </a:xfrm>
          <a:prstGeom prst="rect">
            <a:avLst/>
          </a:prstGeom>
        </p:spPr>
      </p:pic>
      <p:pic>
        <p:nvPicPr>
          <p:cNvPr id="2" name="Picture 2" descr="C:\Users\Наталья\Pictures\э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267" y="188640"/>
            <a:ext cx="1175007" cy="12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273307" y="16614"/>
            <a:ext cx="7829509" cy="79894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36149"/>
                </a:solidFill>
                <a:latin typeface="Georgia" pitchFamily="18" charset="0"/>
              </a:rPr>
              <a:t>Включение экологической тематики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136149"/>
                </a:solidFill>
                <a:latin typeface="Georgia" pitchFamily="18" charset="0"/>
              </a:rPr>
              <a:t> </a:t>
            </a:r>
          </a:p>
          <a:p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136149"/>
                </a:solidFill>
                <a:latin typeface="Georgia" pitchFamily="18" charset="0"/>
              </a:rPr>
              <a:t>в образовательный процесс</a:t>
            </a:r>
            <a:endParaRPr lang="ru-RU" sz="2000" b="1" dirty="0">
              <a:ln>
                <a:solidFill>
                  <a:sysClr val="windowText" lastClr="000000"/>
                </a:solidFill>
              </a:ln>
              <a:solidFill>
                <a:srgbClr val="136149"/>
              </a:solidFill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6386" y="970409"/>
            <a:ext cx="288032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</a:p>
        </p:txBody>
      </p:sp>
      <p:pic>
        <p:nvPicPr>
          <p:cNvPr id="4098" name="Picture 2" descr="K:\ЭКОЛОГИЯ\ЭКО УРОК\Соц эко АКЦИЯ с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2637" y="833476"/>
            <a:ext cx="3744416" cy="210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57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аталья\Pictures\э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75491"/>
            <a:ext cx="1175007" cy="12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06386" y="874437"/>
            <a:ext cx="288032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282511" y="264242"/>
            <a:ext cx="7829509" cy="79894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36149"/>
                </a:solidFill>
                <a:latin typeface="Georgia" pitchFamily="18" charset="0"/>
              </a:rPr>
              <a:t>Включение экологической тематики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136149"/>
                </a:solidFill>
                <a:latin typeface="Georgia" pitchFamily="18" charset="0"/>
              </a:rPr>
              <a:t> </a:t>
            </a:r>
          </a:p>
          <a:p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136149"/>
                </a:solidFill>
                <a:latin typeface="Georgia" pitchFamily="18" charset="0"/>
              </a:rPr>
              <a:t>в образовательный процесс</a:t>
            </a:r>
            <a:endParaRPr lang="ru-RU" sz="2000" b="1" dirty="0">
              <a:ln>
                <a:solidFill>
                  <a:sysClr val="windowText" lastClr="000000"/>
                </a:solidFill>
              </a:ln>
              <a:solidFill>
                <a:srgbClr val="136149"/>
              </a:solidFill>
              <a:latin typeface="Georgia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2806" y="1253425"/>
            <a:ext cx="7528918" cy="529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85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6629" y="332656"/>
            <a:ext cx="4093522" cy="36736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2966" y="260648"/>
            <a:ext cx="3587243" cy="63813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4149080"/>
            <a:ext cx="6207622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8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фото\картинки\розовое поле\1383336608_shutterstock_133582076-converted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103"/>
          <a:stretch/>
        </p:blipFill>
        <p:spPr bwMode="auto">
          <a:xfrm>
            <a:off x="55476" y="73874"/>
            <a:ext cx="1125601" cy="121625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51323" y="962997"/>
            <a:ext cx="25950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endParaRPr lang="ru-RU" dirty="0">
              <a:ln w="18415" cmpd="sng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835696" y="188640"/>
            <a:ext cx="7308304" cy="71317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136149"/>
                </a:solidFill>
                <a:latin typeface="Georgia" pitchFamily="18" charset="0"/>
              </a:rPr>
              <a:t>Создание экологического совета в ДОУ</a:t>
            </a:r>
            <a:endParaRPr lang="ru-RU" sz="2400" b="1" dirty="0">
              <a:ln>
                <a:solidFill>
                  <a:sysClr val="windowText" lastClr="000000"/>
                </a:solidFill>
              </a:ln>
              <a:solidFill>
                <a:srgbClr val="136149"/>
              </a:solidFill>
              <a:latin typeface="Georgia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9468" y="690813"/>
            <a:ext cx="6840760" cy="5930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858" y="1289251"/>
            <a:ext cx="8798903" cy="5410915"/>
          </a:xfrm>
          <a:prstGeom prst="rect">
            <a:avLst/>
          </a:prstGeom>
        </p:spPr>
      </p:pic>
      <p:pic>
        <p:nvPicPr>
          <p:cNvPr id="1036" name="Picture 12" descr="http://www.ddut-irk.ru/pub/img/News/2660/globe_in_wreath_of_flowers_vector_737406_sm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1258855"/>
            <a:ext cx="2704130" cy="228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1395477">
            <a:off x="6709461" y="1702438"/>
            <a:ext cx="1997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Земли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https://kuda-mo.ru/uploads/5e7e0b5f690c5c80a2a78b81e780f431.jpe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99" l="0" r="100000">
                        <a14:foregroundMark x1="73258" y1="9524" x2="73258" y2="9524"/>
                        <a14:foregroundMark x1="87191" y1="37343" x2="87191" y2="37343"/>
                        <a14:foregroundMark x1="85393" y1="26316" x2="85393" y2="26316"/>
                        <a14:foregroundMark x1="62472" y1="18797" x2="62472" y2="18797"/>
                        <a14:foregroundMark x1="51011" y1="15789" x2="51011" y2="15789"/>
                        <a14:foregroundMark x1="20225" y1="16040" x2="20225" y2="16040"/>
                        <a14:foregroundMark x1="9663" y1="38847" x2="9663" y2="38847"/>
                        <a14:foregroundMark x1="26966" y1="93484" x2="26966" y2="93484"/>
                        <a14:foregroundMark x1="76404" y1="86717" x2="76404" y2="86717"/>
                        <a14:foregroundMark x1="91685" y1="51128" x2="91685" y2="51128"/>
                        <a14:foregroundMark x1="90337" y1="45865" x2="90337" y2="45865"/>
                        <a14:foregroundMark x1="91910" y1="47368" x2="91910" y2="47368"/>
                        <a14:foregroundMark x1="93483" y1="52130" x2="93483" y2="52130"/>
                        <a14:foregroundMark x1="62022" y1="8521" x2="62022" y2="8521"/>
                        <a14:foregroundMark x1="56854" y1="9023" x2="56854" y2="9023"/>
                        <a14:foregroundMark x1="59326" y1="12281" x2="59326" y2="12281"/>
                        <a14:foregroundMark x1="74831" y1="13283" x2="74831" y2="13283"/>
                        <a14:foregroundMark x1="77079" y1="12030" x2="77079" y2="12030"/>
                        <a14:foregroundMark x1="78427" y1="9524" x2="78427" y2="9524"/>
                        <a14:foregroundMark x1="77753" y1="6516" x2="77753" y2="6516"/>
                        <a14:foregroundMark x1="75955" y1="3759" x2="75955" y2="3759"/>
                        <a14:foregroundMark x1="72809" y1="3008" x2="72809" y2="3008"/>
                        <a14:foregroundMark x1="70562" y1="4010" x2="70562" y2="4010"/>
                        <a14:foregroundMark x1="68539" y1="5764" x2="68539" y2="5764"/>
                        <a14:foregroundMark x1="68539" y1="9023" x2="68539" y2="9023"/>
                        <a14:foregroundMark x1="69663" y1="12030" x2="69663" y2="12030"/>
                        <a14:foregroundMark x1="71910" y1="13784" x2="71910" y2="13784"/>
                        <a14:foregroundMark x1="91236" y1="71679" x2="91236" y2="71679"/>
                        <a14:foregroundMark x1="26966" y1="18797" x2="26966" y2="18797"/>
                        <a14:foregroundMark x1="78427" y1="21053" x2="78427" y2="21053"/>
                        <a14:foregroundMark x1="74607" y1="19549" x2="74607" y2="19549"/>
                        <a14:foregroundMark x1="90337" y1="53383" x2="90337" y2="53383"/>
                        <a14:foregroundMark x1="89438" y1="48872" x2="89438" y2="488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6" y="461159"/>
            <a:ext cx="1853530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44062" y="84228"/>
            <a:ext cx="74971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err="1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36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600" b="1" cap="none" spc="0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 </a:t>
            </a:r>
          </a:p>
          <a:p>
            <a:pPr algn="ctr"/>
            <a:r>
              <a:rPr lang="ru-RU" sz="36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«Всё подарила нам наша ЗЕМЛЯ»</a:t>
            </a:r>
            <a:r>
              <a:rPr lang="ru-RU" sz="3600" b="1" cap="none" spc="0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b="1" cap="none" spc="0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60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7864" y="281138"/>
            <a:ext cx="5507382" cy="40323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6019" y="3717032"/>
            <a:ext cx="3648405" cy="27363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7021" y="4082969"/>
            <a:ext cx="3491880" cy="2618910"/>
          </a:xfrm>
          <a:prstGeom prst="rect">
            <a:avLst/>
          </a:prstGeom>
        </p:spPr>
      </p:pic>
      <p:pic>
        <p:nvPicPr>
          <p:cNvPr id="5" name="Picture 4" descr="https://kuda-mo.ru/uploads/5e7e0b5f690c5c80a2a78b81e780f431.jpe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88" l="0" r="100000">
                        <a14:foregroundMark x1="73288" y1="9463" x2="73288" y2="9463"/>
                        <a14:foregroundMark x1="87215" y1="37340" x2="87215" y2="37340"/>
                        <a14:foregroundMark x1="85388" y1="26343" x2="85388" y2="26343"/>
                        <a14:foregroundMark x1="62557" y1="18670" x2="62557" y2="18670"/>
                        <a14:foregroundMark x1="50913" y1="15601" x2="50913" y2="15601"/>
                        <a14:foregroundMark x1="20091" y1="15857" x2="20091" y2="15857"/>
                        <a14:foregroundMark x1="9589" y1="38875" x2="9589" y2="38875"/>
                        <a14:foregroundMark x1="26941" y1="93606" x2="26941" y2="93606"/>
                        <a14:foregroundMark x1="76484" y1="86701" x2="76484" y2="86701"/>
                        <a14:foregroundMark x1="91781" y1="51151" x2="91781" y2="51151"/>
                        <a14:foregroundMark x1="90411" y1="45780" x2="90411" y2="45780"/>
                        <a14:foregroundMark x1="92009" y1="47315" x2="92009" y2="47315"/>
                        <a14:foregroundMark x1="93607" y1="52174" x2="93607" y2="52174"/>
                        <a14:foregroundMark x1="62100" y1="8696" x2="62100" y2="8696"/>
                        <a14:foregroundMark x1="56849" y1="8951" x2="56849" y2="8951"/>
                        <a14:foregroundMark x1="59361" y1="12276" x2="59361" y2="12276"/>
                        <a14:foregroundMark x1="74886" y1="13299" x2="74886" y2="13299"/>
                        <a14:foregroundMark x1="77169" y1="12020" x2="77169" y2="12020"/>
                        <a14:foregroundMark x1="78311" y1="9463" x2="78311" y2="9463"/>
                        <a14:foregroundMark x1="77854" y1="6650" x2="77854" y2="6650"/>
                        <a14:foregroundMark x1="76027" y1="3836" x2="76027" y2="3836"/>
                        <a14:foregroundMark x1="72831" y1="2813" x2="72831" y2="2813"/>
                        <a14:foregroundMark x1="70548" y1="4092" x2="70548" y2="4092"/>
                        <a14:foregroundMark x1="68493" y1="5882" x2="68493" y2="5882"/>
                        <a14:foregroundMark x1="68493" y1="8951" x2="68493" y2="8951"/>
                        <a14:foregroundMark x1="69863" y1="12020" x2="69863" y2="12020"/>
                        <a14:foregroundMark x1="71918" y1="13811" x2="71918" y2="13811"/>
                        <a14:foregroundMark x1="91324" y1="71611" x2="91324" y2="71611"/>
                        <a14:foregroundMark x1="26941" y1="18670" x2="26941" y2="18670"/>
                        <a14:foregroundMark x1="78311" y1="20972" x2="78311" y2="20972"/>
                        <a14:foregroundMark x1="74658" y1="19693" x2="74658" y2="19693"/>
                        <a14:foregroundMark x1="90411" y1="53453" x2="90411" y2="53453"/>
                        <a14:foregroundMark x1="89498" y1="48849" x2="89498" y2="48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4558" y="58415"/>
            <a:ext cx="1822925" cy="162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492" y="1737419"/>
            <a:ext cx="2331730" cy="157904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20982960">
            <a:off x="505289" y="2655265"/>
            <a:ext cx="531444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Изучаем маршруты…</a:t>
            </a:r>
            <a:endParaRPr lang="ru-RU" sz="4000" b="1" cap="none" spc="0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84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26496" y="239194"/>
            <a:ext cx="35912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«Воздух»</a:t>
            </a:r>
            <a:endParaRPr lang="ru-RU" sz="3200" b="1" cap="none" spc="0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6987" y="848685"/>
            <a:ext cx="2838500" cy="17924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3933056"/>
            <a:ext cx="2945920" cy="24002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4420" y="2852936"/>
            <a:ext cx="5531548" cy="36169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436" y="273270"/>
            <a:ext cx="3147428" cy="24897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315" y="1573035"/>
            <a:ext cx="2728585" cy="2136108"/>
          </a:xfrm>
          <a:prstGeom prst="rect">
            <a:avLst/>
          </a:prstGeom>
        </p:spPr>
      </p:pic>
      <p:pic>
        <p:nvPicPr>
          <p:cNvPr id="12" name="Picture 4" descr="https://kuda-mo.ru/uploads/5e7e0b5f690c5c80a2a78b81e780f431.jpe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92" l="0" r="100000">
                        <a14:foregroundMark x1="73554" y1="9538" x2="73554" y2="9538"/>
                        <a14:foregroundMark x1="87328" y1="37231" x2="87328" y2="37231"/>
                        <a14:foregroundMark x1="85675" y1="26462" x2="85675" y2="26462"/>
                        <a14:foregroundMark x1="62810" y1="18769" x2="62810" y2="18769"/>
                        <a14:foregroundMark x1="50964" y1="15692" x2="50964" y2="15692"/>
                        <a14:foregroundMark x1="20386" y1="16000" x2="20386" y2="16000"/>
                        <a14:foregroundMark x1="9642" y1="38769" x2="9642" y2="38769"/>
                        <a14:foregroundMark x1="27273" y1="93538" x2="27273" y2="93538"/>
                        <a14:foregroundMark x1="76584" y1="86769" x2="76584" y2="86769"/>
                        <a14:foregroundMark x1="92011" y1="51385" x2="92011" y2="51385"/>
                        <a14:foregroundMark x1="90634" y1="45846" x2="90634" y2="45846"/>
                        <a14:foregroundMark x1="92287" y1="47385" x2="92287" y2="47385"/>
                        <a14:foregroundMark x1="93664" y1="52000" x2="93664" y2="52000"/>
                        <a14:foregroundMark x1="62259" y1="8615" x2="62259" y2="8615"/>
                        <a14:foregroundMark x1="57025" y1="8923" x2="57025" y2="8923"/>
                        <a14:foregroundMark x1="59504" y1="12308" x2="59504" y2="12308"/>
                        <a14:foregroundMark x1="74931" y1="13231" x2="74931" y2="13231"/>
                        <a14:foregroundMark x1="77135" y1="12000" x2="77135" y2="12000"/>
                        <a14:foregroundMark x1="78512" y1="9538" x2="78512" y2="9538"/>
                        <a14:foregroundMark x1="77961" y1="6462" x2="77961" y2="6462"/>
                        <a14:foregroundMark x1="76033" y1="3692" x2="76033" y2="3692"/>
                        <a14:foregroundMark x1="73003" y1="3077" x2="73003" y2="3077"/>
                        <a14:foregroundMark x1="70799" y1="4000" x2="70799" y2="4000"/>
                        <a14:foregroundMark x1="68871" y1="5846" x2="68871" y2="5846"/>
                        <a14:foregroundMark x1="68871" y1="8923" x2="68871" y2="8923"/>
                        <a14:foregroundMark x1="69972" y1="12000" x2="69972" y2="12000"/>
                        <a14:foregroundMark x1="71901" y1="13846" x2="71901" y2="13846"/>
                        <a14:foregroundMark x1="91460" y1="71692" x2="91460" y2="71692"/>
                        <a14:foregroundMark x1="27273" y1="18769" x2="27273" y2="18769"/>
                        <a14:foregroundMark x1="78512" y1="21231" x2="78512" y2="21231"/>
                        <a14:foregroundMark x1="74656" y1="19692" x2="74656" y2="19692"/>
                        <a14:foregroundMark x1="90634" y1="53538" x2="90634" y2="53538"/>
                        <a14:foregroundMark x1="89532" y1="48923" x2="89532" y2="48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788" y="27240"/>
            <a:ext cx="1508695" cy="13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32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51720" y="253751"/>
            <a:ext cx="35912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«Воздух»</a:t>
            </a:r>
            <a:endParaRPr lang="ru-RU" sz="3200" b="1" cap="none" spc="0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7297" y="327247"/>
            <a:ext cx="3429581" cy="21656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3072" y="2636912"/>
            <a:ext cx="5727444" cy="38610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639" y="830612"/>
            <a:ext cx="3397205" cy="2742404"/>
          </a:xfrm>
          <a:prstGeom prst="rect">
            <a:avLst/>
          </a:prstGeom>
        </p:spPr>
      </p:pic>
      <p:pic>
        <p:nvPicPr>
          <p:cNvPr id="8" name="Picture 4" descr="https://kuda-mo.ru/uploads/5e7e0b5f690c5c80a2a78b81e780f431.jpe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692" l="0" r="100000">
                        <a14:foregroundMark x1="73554" y1="9538" x2="73554" y2="9538"/>
                        <a14:foregroundMark x1="87328" y1="37231" x2="87328" y2="37231"/>
                        <a14:foregroundMark x1="85675" y1="26462" x2="85675" y2="26462"/>
                        <a14:foregroundMark x1="62810" y1="18769" x2="62810" y2="18769"/>
                        <a14:foregroundMark x1="50964" y1="15692" x2="50964" y2="15692"/>
                        <a14:foregroundMark x1="20386" y1="16000" x2="20386" y2="16000"/>
                        <a14:foregroundMark x1="9642" y1="38769" x2="9642" y2="38769"/>
                        <a14:foregroundMark x1="27273" y1="93538" x2="27273" y2="93538"/>
                        <a14:foregroundMark x1="76584" y1="86769" x2="76584" y2="86769"/>
                        <a14:foregroundMark x1="92011" y1="51385" x2="92011" y2="51385"/>
                        <a14:foregroundMark x1="90634" y1="45846" x2="90634" y2="45846"/>
                        <a14:foregroundMark x1="92287" y1="47385" x2="92287" y2="47385"/>
                        <a14:foregroundMark x1="93664" y1="52000" x2="93664" y2="52000"/>
                        <a14:foregroundMark x1="62259" y1="8615" x2="62259" y2="8615"/>
                        <a14:foregroundMark x1="57025" y1="8923" x2="57025" y2="8923"/>
                        <a14:foregroundMark x1="59504" y1="12308" x2="59504" y2="12308"/>
                        <a14:foregroundMark x1="74931" y1="13231" x2="74931" y2="13231"/>
                        <a14:foregroundMark x1="77135" y1="12000" x2="77135" y2="12000"/>
                        <a14:foregroundMark x1="78512" y1="9538" x2="78512" y2="9538"/>
                        <a14:foregroundMark x1="77961" y1="6462" x2="77961" y2="6462"/>
                        <a14:foregroundMark x1="76033" y1="3692" x2="76033" y2="3692"/>
                        <a14:foregroundMark x1="73003" y1="3077" x2="73003" y2="3077"/>
                        <a14:foregroundMark x1="70799" y1="4000" x2="70799" y2="4000"/>
                        <a14:foregroundMark x1="68871" y1="5846" x2="68871" y2="5846"/>
                        <a14:foregroundMark x1="68871" y1="8923" x2="68871" y2="8923"/>
                        <a14:foregroundMark x1="69972" y1="12000" x2="69972" y2="12000"/>
                        <a14:foregroundMark x1="71901" y1="13846" x2="71901" y2="13846"/>
                        <a14:foregroundMark x1="91460" y1="71692" x2="91460" y2="71692"/>
                        <a14:foregroundMark x1="27273" y1="18769" x2="27273" y2="18769"/>
                        <a14:foregroundMark x1="78512" y1="21231" x2="78512" y2="21231"/>
                        <a14:foregroundMark x1="74656" y1="19692" x2="74656" y2="19692"/>
                        <a14:foregroundMark x1="90634" y1="53538" x2="90634" y2="53538"/>
                        <a14:foregroundMark x1="89532" y1="48923" x2="89532" y2="48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788" y="27240"/>
            <a:ext cx="1508695" cy="13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33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79712" y="332656"/>
            <a:ext cx="321658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«Вода»</a:t>
            </a:r>
            <a:endParaRPr lang="ru-RU" sz="3200" b="1" cap="none" spc="0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6096" y="188640"/>
            <a:ext cx="3569949" cy="21376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5656" y="1263795"/>
            <a:ext cx="3609328" cy="49043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4470" y="2326328"/>
            <a:ext cx="4104001" cy="4373380"/>
          </a:xfrm>
          <a:prstGeom prst="rect">
            <a:avLst/>
          </a:prstGeom>
        </p:spPr>
      </p:pic>
      <p:pic>
        <p:nvPicPr>
          <p:cNvPr id="7" name="Picture 4" descr="https://kuda-mo.ru/uploads/5e7e0b5f690c5c80a2a78b81e780f431.jpe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692" l="0" r="100000">
                        <a14:foregroundMark x1="73554" y1="9538" x2="73554" y2="9538"/>
                        <a14:foregroundMark x1="87328" y1="37231" x2="87328" y2="37231"/>
                        <a14:foregroundMark x1="85675" y1="26462" x2="85675" y2="26462"/>
                        <a14:foregroundMark x1="62810" y1="18769" x2="62810" y2="18769"/>
                        <a14:foregroundMark x1="50964" y1="15692" x2="50964" y2="15692"/>
                        <a14:foregroundMark x1="20386" y1="16000" x2="20386" y2="16000"/>
                        <a14:foregroundMark x1="9642" y1="38769" x2="9642" y2="38769"/>
                        <a14:foregroundMark x1="27273" y1="93538" x2="27273" y2="93538"/>
                        <a14:foregroundMark x1="76584" y1="86769" x2="76584" y2="86769"/>
                        <a14:foregroundMark x1="92011" y1="51385" x2="92011" y2="51385"/>
                        <a14:foregroundMark x1="90634" y1="45846" x2="90634" y2="45846"/>
                        <a14:foregroundMark x1="92287" y1="47385" x2="92287" y2="47385"/>
                        <a14:foregroundMark x1="93664" y1="52000" x2="93664" y2="52000"/>
                        <a14:foregroundMark x1="62259" y1="8615" x2="62259" y2="8615"/>
                        <a14:foregroundMark x1="57025" y1="8923" x2="57025" y2="8923"/>
                        <a14:foregroundMark x1="59504" y1="12308" x2="59504" y2="12308"/>
                        <a14:foregroundMark x1="74931" y1="13231" x2="74931" y2="13231"/>
                        <a14:foregroundMark x1="77135" y1="12000" x2="77135" y2="12000"/>
                        <a14:foregroundMark x1="78512" y1="9538" x2="78512" y2="9538"/>
                        <a14:foregroundMark x1="77961" y1="6462" x2="77961" y2="6462"/>
                        <a14:foregroundMark x1="76033" y1="3692" x2="76033" y2="3692"/>
                        <a14:foregroundMark x1="73003" y1="3077" x2="73003" y2="3077"/>
                        <a14:foregroundMark x1="70799" y1="4000" x2="70799" y2="4000"/>
                        <a14:foregroundMark x1="68871" y1="5846" x2="68871" y2="5846"/>
                        <a14:foregroundMark x1="68871" y1="8923" x2="68871" y2="8923"/>
                        <a14:foregroundMark x1="69972" y1="12000" x2="69972" y2="12000"/>
                        <a14:foregroundMark x1="71901" y1="13846" x2="71901" y2="13846"/>
                        <a14:foregroundMark x1="91460" y1="71692" x2="91460" y2="71692"/>
                        <a14:foregroundMark x1="27273" y1="18769" x2="27273" y2="18769"/>
                        <a14:foregroundMark x1="78512" y1="21231" x2="78512" y2="21231"/>
                        <a14:foregroundMark x1="74656" y1="19692" x2="74656" y2="19692"/>
                        <a14:foregroundMark x1="90634" y1="53538" x2="90634" y2="53538"/>
                        <a14:foregroundMark x1="89532" y1="48923" x2="89532" y2="48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788" y="27240"/>
            <a:ext cx="1508695" cy="13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36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3947" y="234403"/>
            <a:ext cx="3702469" cy="26642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11734" y="188640"/>
            <a:ext cx="348909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«Огонь»</a:t>
            </a:r>
            <a:endParaRPr lang="ru-RU" sz="3200" b="1" cap="none" spc="0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5736" y="2852936"/>
            <a:ext cx="6681114" cy="381108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0034" y="826364"/>
            <a:ext cx="3384376" cy="2432380"/>
          </a:xfrm>
          <a:prstGeom prst="rect">
            <a:avLst/>
          </a:prstGeom>
        </p:spPr>
      </p:pic>
      <p:pic>
        <p:nvPicPr>
          <p:cNvPr id="8" name="Picture 4" descr="https://kuda-mo.ru/uploads/5e7e0b5f690c5c80a2a78b81e780f431.jpe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692" l="0" r="100000">
                        <a14:foregroundMark x1="73554" y1="9538" x2="73554" y2="9538"/>
                        <a14:foregroundMark x1="87328" y1="37231" x2="87328" y2="37231"/>
                        <a14:foregroundMark x1="85675" y1="26462" x2="85675" y2="26462"/>
                        <a14:foregroundMark x1="62810" y1="18769" x2="62810" y2="18769"/>
                        <a14:foregroundMark x1="50964" y1="15692" x2="50964" y2="15692"/>
                        <a14:foregroundMark x1="20386" y1="16000" x2="20386" y2="16000"/>
                        <a14:foregroundMark x1="9642" y1="38769" x2="9642" y2="38769"/>
                        <a14:foregroundMark x1="27273" y1="93538" x2="27273" y2="93538"/>
                        <a14:foregroundMark x1="76584" y1="86769" x2="76584" y2="86769"/>
                        <a14:foregroundMark x1="92011" y1="51385" x2="92011" y2="51385"/>
                        <a14:foregroundMark x1="90634" y1="45846" x2="90634" y2="45846"/>
                        <a14:foregroundMark x1="92287" y1="47385" x2="92287" y2="47385"/>
                        <a14:foregroundMark x1="93664" y1="52000" x2="93664" y2="52000"/>
                        <a14:foregroundMark x1="62259" y1="8615" x2="62259" y2="8615"/>
                        <a14:foregroundMark x1="57025" y1="8923" x2="57025" y2="8923"/>
                        <a14:foregroundMark x1="59504" y1="12308" x2="59504" y2="12308"/>
                        <a14:foregroundMark x1="74931" y1="13231" x2="74931" y2="13231"/>
                        <a14:foregroundMark x1="77135" y1="12000" x2="77135" y2="12000"/>
                        <a14:foregroundMark x1="78512" y1="9538" x2="78512" y2="9538"/>
                        <a14:foregroundMark x1="77961" y1="6462" x2="77961" y2="6462"/>
                        <a14:foregroundMark x1="76033" y1="3692" x2="76033" y2="3692"/>
                        <a14:foregroundMark x1="73003" y1="3077" x2="73003" y2="3077"/>
                        <a14:foregroundMark x1="70799" y1="4000" x2="70799" y2="4000"/>
                        <a14:foregroundMark x1="68871" y1="5846" x2="68871" y2="5846"/>
                        <a14:foregroundMark x1="68871" y1="8923" x2="68871" y2="8923"/>
                        <a14:foregroundMark x1="69972" y1="12000" x2="69972" y2="12000"/>
                        <a14:foregroundMark x1="71901" y1="13846" x2="71901" y2="13846"/>
                        <a14:foregroundMark x1="91460" y1="71692" x2="91460" y2="71692"/>
                        <a14:foregroundMark x1="27273" y1="18769" x2="27273" y2="18769"/>
                        <a14:foregroundMark x1="78512" y1="21231" x2="78512" y2="21231"/>
                        <a14:foregroundMark x1="74656" y1="19692" x2="74656" y2="19692"/>
                        <a14:foregroundMark x1="90634" y1="53538" x2="90634" y2="53538"/>
                        <a14:foregroundMark x1="89532" y1="48923" x2="89532" y2="48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788" y="27240"/>
            <a:ext cx="1508695" cy="13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62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kuda-mo.ru/uploads/5e7e0b5f690c5c80a2a78b81e780f431.jpe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73" l="0" r="100000">
                        <a14:foregroundMark x1="73473" y1="9615" x2="73473" y2="9615"/>
                        <a14:foregroundMark x1="87405" y1="37393" x2="87405" y2="37393"/>
                        <a14:foregroundMark x1="85687" y1="26282" x2="85687" y2="26282"/>
                        <a14:foregroundMark x1="62786" y1="18803" x2="62786" y2="18803"/>
                        <a14:foregroundMark x1="51145" y1="15598" x2="51145" y2="15598"/>
                        <a14:foregroundMark x1="20420" y1="16026" x2="20420" y2="16026"/>
                        <a14:foregroundMark x1="9733" y1="38889" x2="9733" y2="38889"/>
                        <a14:foregroundMark x1="27099" y1="93590" x2="27099" y2="93590"/>
                        <a14:foregroundMark x1="76527" y1="86752" x2="76527" y2="86752"/>
                        <a14:foregroundMark x1="91985" y1="51282" x2="91985" y2="51282"/>
                        <a14:foregroundMark x1="90649" y1="45726" x2="90649" y2="45726"/>
                        <a14:foregroundMark x1="92176" y1="47222" x2="92176" y2="47222"/>
                        <a14:foregroundMark x1="93702" y1="52137" x2="93702" y2="52137"/>
                        <a14:foregroundMark x1="62214" y1="8547" x2="62214" y2="8547"/>
                        <a14:foregroundMark x1="57061" y1="8974" x2="57061" y2="8974"/>
                        <a14:foregroundMark x1="59542" y1="12393" x2="59542" y2="12393"/>
                        <a14:foregroundMark x1="75000" y1="13248" x2="75000" y2="13248"/>
                        <a14:foregroundMark x1="77290" y1="11966" x2="77290" y2="11966"/>
                        <a14:foregroundMark x1="78626" y1="9615" x2="78626" y2="9615"/>
                        <a14:foregroundMark x1="78053" y1="6624" x2="78053" y2="6624"/>
                        <a14:foregroundMark x1="76145" y1="3846" x2="76145" y2="3846"/>
                        <a14:foregroundMark x1="73092" y1="2991" x2="73092" y2="2991"/>
                        <a14:foregroundMark x1="70802" y1="4060" x2="70802" y2="4060"/>
                        <a14:foregroundMark x1="68702" y1="5769" x2="68702" y2="5769"/>
                        <a14:foregroundMark x1="68702" y1="8974" x2="68702" y2="8974"/>
                        <a14:foregroundMark x1="69847" y1="11966" x2="69847" y2="11966"/>
                        <a14:foregroundMark x1="71947" y1="13675" x2="71947" y2="13675"/>
                        <a14:foregroundMark x1="91412" y1="71581" x2="91412" y2="71581"/>
                        <a14:foregroundMark x1="27099" y1="18803" x2="27099" y2="18803"/>
                        <a14:foregroundMark x1="78626" y1="21154" x2="78626" y2="21154"/>
                        <a14:foregroundMark x1="74809" y1="19658" x2="74809" y2="19658"/>
                        <a14:foregroundMark x1="90649" y1="53419" x2="90649" y2="53419"/>
                        <a14:foregroundMark x1="89695" y1="48932" x2="89695" y2="48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17574" y="1288848"/>
            <a:ext cx="2175883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0347" y="250344"/>
            <a:ext cx="2901524" cy="196554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004048" y="196990"/>
            <a:ext cx="34672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«Земля»</a:t>
            </a:r>
            <a:endParaRPr lang="ru-RU" sz="3200" b="1" cap="none" spc="0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https://kuda-mo.ru/uploads/5e7e0b5f690c5c80a2a78b81e780f431.jpe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692" l="0" r="100000">
                        <a14:foregroundMark x1="73554" y1="9538" x2="73554" y2="9538"/>
                        <a14:foregroundMark x1="87328" y1="37231" x2="87328" y2="37231"/>
                        <a14:foregroundMark x1="85675" y1="26462" x2="85675" y2="26462"/>
                        <a14:foregroundMark x1="62810" y1="18769" x2="62810" y2="18769"/>
                        <a14:foregroundMark x1="50964" y1="15692" x2="50964" y2="15692"/>
                        <a14:foregroundMark x1="20386" y1="16000" x2="20386" y2="16000"/>
                        <a14:foregroundMark x1="9642" y1="38769" x2="9642" y2="38769"/>
                        <a14:foregroundMark x1="27273" y1="93538" x2="27273" y2="93538"/>
                        <a14:foregroundMark x1="76584" y1="86769" x2="76584" y2="86769"/>
                        <a14:foregroundMark x1="92011" y1="51385" x2="92011" y2="51385"/>
                        <a14:foregroundMark x1="90634" y1="45846" x2="90634" y2="45846"/>
                        <a14:foregroundMark x1="92287" y1="47385" x2="92287" y2="47385"/>
                        <a14:foregroundMark x1="93664" y1="52000" x2="93664" y2="52000"/>
                        <a14:foregroundMark x1="62259" y1="8615" x2="62259" y2="8615"/>
                        <a14:foregroundMark x1="57025" y1="8923" x2="57025" y2="8923"/>
                        <a14:foregroundMark x1="59504" y1="12308" x2="59504" y2="12308"/>
                        <a14:foregroundMark x1="74931" y1="13231" x2="74931" y2="13231"/>
                        <a14:foregroundMark x1="77135" y1="12000" x2="77135" y2="12000"/>
                        <a14:foregroundMark x1="78512" y1="9538" x2="78512" y2="9538"/>
                        <a14:foregroundMark x1="77961" y1="6462" x2="77961" y2="6462"/>
                        <a14:foregroundMark x1="76033" y1="3692" x2="76033" y2="3692"/>
                        <a14:foregroundMark x1="73003" y1="3077" x2="73003" y2="3077"/>
                        <a14:foregroundMark x1="70799" y1="4000" x2="70799" y2="4000"/>
                        <a14:foregroundMark x1="68871" y1="5846" x2="68871" y2="5846"/>
                        <a14:foregroundMark x1="68871" y1="8923" x2="68871" y2="8923"/>
                        <a14:foregroundMark x1="69972" y1="12000" x2="69972" y2="12000"/>
                        <a14:foregroundMark x1="71901" y1="13846" x2="71901" y2="13846"/>
                        <a14:foregroundMark x1="91460" y1="71692" x2="91460" y2="71692"/>
                        <a14:foregroundMark x1="27273" y1="18769" x2="27273" y2="18769"/>
                        <a14:foregroundMark x1="78512" y1="21231" x2="78512" y2="21231"/>
                        <a14:foregroundMark x1="74656" y1="19692" x2="74656" y2="19692"/>
                        <a14:foregroundMark x1="90634" y1="53538" x2="90634" y2="53538"/>
                        <a14:foregroundMark x1="89532" y1="48923" x2="89532" y2="48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771" y="105341"/>
            <a:ext cx="1508695" cy="13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008" y="777806"/>
            <a:ext cx="4323729" cy="500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8309" y="2261891"/>
            <a:ext cx="2937427" cy="3404010"/>
          </a:xfrm>
          <a:prstGeom prst="rect">
            <a:avLst/>
          </a:prstGeom>
        </p:spPr>
      </p:pic>
      <p:pic>
        <p:nvPicPr>
          <p:cNvPr id="2050" name="Picture 2" descr="https://ds04.infourok.ru/uploads/ex/0444/000bfeab-bc528232/hello_html_m56314566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-3264" y="5344170"/>
            <a:ext cx="9098000" cy="139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22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640532" y="116497"/>
            <a:ext cx="34672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«Земля»</a:t>
            </a:r>
            <a:endParaRPr lang="ru-RU" sz="3200" b="1" cap="none" spc="0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https://kuda-mo.ru/uploads/5e7e0b5f690c5c80a2a78b81e780f431.jpe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92" l="0" r="100000">
                        <a14:foregroundMark x1="73554" y1="9538" x2="73554" y2="9538"/>
                        <a14:foregroundMark x1="87328" y1="37231" x2="87328" y2="37231"/>
                        <a14:foregroundMark x1="85675" y1="26462" x2="85675" y2="26462"/>
                        <a14:foregroundMark x1="62810" y1="18769" x2="62810" y2="18769"/>
                        <a14:foregroundMark x1="50964" y1="15692" x2="50964" y2="15692"/>
                        <a14:foregroundMark x1="20386" y1="16000" x2="20386" y2="16000"/>
                        <a14:foregroundMark x1="9642" y1="38769" x2="9642" y2="38769"/>
                        <a14:foregroundMark x1="27273" y1="93538" x2="27273" y2="93538"/>
                        <a14:foregroundMark x1="76584" y1="86769" x2="76584" y2="86769"/>
                        <a14:foregroundMark x1="92011" y1="51385" x2="92011" y2="51385"/>
                        <a14:foregroundMark x1="90634" y1="45846" x2="90634" y2="45846"/>
                        <a14:foregroundMark x1="92287" y1="47385" x2="92287" y2="47385"/>
                        <a14:foregroundMark x1="93664" y1="52000" x2="93664" y2="52000"/>
                        <a14:foregroundMark x1="62259" y1="8615" x2="62259" y2="8615"/>
                        <a14:foregroundMark x1="57025" y1="8923" x2="57025" y2="8923"/>
                        <a14:foregroundMark x1="59504" y1="12308" x2="59504" y2="12308"/>
                        <a14:foregroundMark x1="74931" y1="13231" x2="74931" y2="13231"/>
                        <a14:foregroundMark x1="77135" y1="12000" x2="77135" y2="12000"/>
                        <a14:foregroundMark x1="78512" y1="9538" x2="78512" y2="9538"/>
                        <a14:foregroundMark x1="77961" y1="6462" x2="77961" y2="6462"/>
                        <a14:foregroundMark x1="76033" y1="3692" x2="76033" y2="3692"/>
                        <a14:foregroundMark x1="73003" y1="3077" x2="73003" y2="3077"/>
                        <a14:foregroundMark x1="70799" y1="4000" x2="70799" y2="4000"/>
                        <a14:foregroundMark x1="68871" y1="5846" x2="68871" y2="5846"/>
                        <a14:foregroundMark x1="68871" y1="8923" x2="68871" y2="8923"/>
                        <a14:foregroundMark x1="69972" y1="12000" x2="69972" y2="12000"/>
                        <a14:foregroundMark x1="71901" y1="13846" x2="71901" y2="13846"/>
                        <a14:foregroundMark x1="91460" y1="71692" x2="91460" y2="71692"/>
                        <a14:foregroundMark x1="27273" y1="18769" x2="27273" y2="18769"/>
                        <a14:foregroundMark x1="78512" y1="21231" x2="78512" y2="21231"/>
                        <a14:foregroundMark x1="74656" y1="19692" x2="74656" y2="19692"/>
                        <a14:foregroundMark x1="90634" y1="53538" x2="90634" y2="53538"/>
                        <a14:foregroundMark x1="89532" y1="48923" x2="89532" y2="48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4368" y="408884"/>
            <a:ext cx="2735277" cy="244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608" y="3020825"/>
            <a:ext cx="4832081" cy="358853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9645" y="666303"/>
            <a:ext cx="5292307" cy="3079766"/>
          </a:xfrm>
          <a:prstGeom prst="rect">
            <a:avLst/>
          </a:prstGeom>
        </p:spPr>
      </p:pic>
      <p:pic>
        <p:nvPicPr>
          <p:cNvPr id="5" name="Picture 6" descr="https://e7.pngegg.com/pngimages/981/693/png-clipart-earth-global-warming-natural-environment-planet-earth-leaf-globe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693343"/>
            <a:ext cx="1225260" cy="91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2160" y="3861048"/>
            <a:ext cx="2784735" cy="267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00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19872" y="1196752"/>
            <a:ext cx="34672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«Земля»</a:t>
            </a:r>
            <a:endParaRPr lang="ru-RU" sz="3200" b="1" cap="none" spc="0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21" y="692696"/>
            <a:ext cx="9061997" cy="6156223"/>
          </a:xfrm>
          <a:prstGeom prst="rect">
            <a:avLst/>
          </a:prstGeom>
        </p:spPr>
      </p:pic>
      <p:pic>
        <p:nvPicPr>
          <p:cNvPr id="7" name="Picture 4" descr="https://kuda-mo.ru/uploads/5e7e0b5f690c5c80a2a78b81e780f431.jpe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73" l="0" r="100000">
                        <a14:foregroundMark x1="73473" y1="9615" x2="73473" y2="9615"/>
                        <a14:foregroundMark x1="87405" y1="37393" x2="87405" y2="37393"/>
                        <a14:foregroundMark x1="85687" y1="26282" x2="85687" y2="26282"/>
                        <a14:foregroundMark x1="62786" y1="18803" x2="62786" y2="18803"/>
                        <a14:foregroundMark x1="51145" y1="15598" x2="51145" y2="15598"/>
                        <a14:foregroundMark x1="20420" y1="16026" x2="20420" y2="16026"/>
                        <a14:foregroundMark x1="9733" y1="38889" x2="9733" y2="38889"/>
                        <a14:foregroundMark x1="27099" y1="93590" x2="27099" y2="93590"/>
                        <a14:foregroundMark x1="76527" y1="86752" x2="76527" y2="86752"/>
                        <a14:foregroundMark x1="91985" y1="51282" x2="91985" y2="51282"/>
                        <a14:foregroundMark x1="90649" y1="45726" x2="90649" y2="45726"/>
                        <a14:foregroundMark x1="92176" y1="47222" x2="92176" y2="47222"/>
                        <a14:foregroundMark x1="93702" y1="52137" x2="93702" y2="52137"/>
                        <a14:foregroundMark x1="62214" y1="8547" x2="62214" y2="8547"/>
                        <a14:foregroundMark x1="57061" y1="8974" x2="57061" y2="8974"/>
                        <a14:foregroundMark x1="59542" y1="12393" x2="59542" y2="12393"/>
                        <a14:foregroundMark x1="75000" y1="13248" x2="75000" y2="13248"/>
                        <a14:foregroundMark x1="77290" y1="11966" x2="77290" y2="11966"/>
                        <a14:foregroundMark x1="78626" y1="9615" x2="78626" y2="9615"/>
                        <a14:foregroundMark x1="78053" y1="6624" x2="78053" y2="6624"/>
                        <a14:foregroundMark x1="76145" y1="3846" x2="76145" y2="3846"/>
                        <a14:foregroundMark x1="73092" y1="2991" x2="73092" y2="2991"/>
                        <a14:foregroundMark x1="70802" y1="4060" x2="70802" y2="4060"/>
                        <a14:foregroundMark x1="68702" y1="5769" x2="68702" y2="5769"/>
                        <a14:foregroundMark x1="68702" y1="8974" x2="68702" y2="8974"/>
                        <a14:foregroundMark x1="69847" y1="11966" x2="69847" y2="11966"/>
                        <a14:foregroundMark x1="71947" y1="13675" x2="71947" y2="13675"/>
                        <a14:foregroundMark x1="91412" y1="71581" x2="91412" y2="71581"/>
                        <a14:foregroundMark x1="27099" y1="18803" x2="27099" y2="18803"/>
                        <a14:foregroundMark x1="78626" y1="21154" x2="78626" y2="21154"/>
                        <a14:foregroundMark x1="74809" y1="19658" x2="74809" y2="19658"/>
                        <a14:foregroundMark x1="90649" y1="53419" x2="90649" y2="53419"/>
                        <a14:foregroundMark x1="89695" y1="48932" x2="89695" y2="48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17574" y="1288848"/>
            <a:ext cx="2175883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788024" y="107921"/>
            <a:ext cx="34672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«Земля»</a:t>
            </a:r>
            <a:endParaRPr lang="ru-RU" sz="3200" b="1" cap="none" spc="0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https://kuda-mo.ru/uploads/5e7e0b5f690c5c80a2a78b81e780f431.jpe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692" l="0" r="100000">
                        <a14:foregroundMark x1="73554" y1="9538" x2="73554" y2="9538"/>
                        <a14:foregroundMark x1="87328" y1="37231" x2="87328" y2="37231"/>
                        <a14:foregroundMark x1="85675" y1="26462" x2="85675" y2="26462"/>
                        <a14:foregroundMark x1="62810" y1="18769" x2="62810" y2="18769"/>
                        <a14:foregroundMark x1="50964" y1="15692" x2="50964" y2="15692"/>
                        <a14:foregroundMark x1="20386" y1="16000" x2="20386" y2="16000"/>
                        <a14:foregroundMark x1="9642" y1="38769" x2="9642" y2="38769"/>
                        <a14:foregroundMark x1="27273" y1="93538" x2="27273" y2="93538"/>
                        <a14:foregroundMark x1="76584" y1="86769" x2="76584" y2="86769"/>
                        <a14:foregroundMark x1="92011" y1="51385" x2="92011" y2="51385"/>
                        <a14:foregroundMark x1="90634" y1="45846" x2="90634" y2="45846"/>
                        <a14:foregroundMark x1="92287" y1="47385" x2="92287" y2="47385"/>
                        <a14:foregroundMark x1="93664" y1="52000" x2="93664" y2="52000"/>
                        <a14:foregroundMark x1="62259" y1="8615" x2="62259" y2="8615"/>
                        <a14:foregroundMark x1="57025" y1="8923" x2="57025" y2="8923"/>
                        <a14:foregroundMark x1="59504" y1="12308" x2="59504" y2="12308"/>
                        <a14:foregroundMark x1="74931" y1="13231" x2="74931" y2="13231"/>
                        <a14:foregroundMark x1="77135" y1="12000" x2="77135" y2="12000"/>
                        <a14:foregroundMark x1="78512" y1="9538" x2="78512" y2="9538"/>
                        <a14:foregroundMark x1="77961" y1="6462" x2="77961" y2="6462"/>
                        <a14:foregroundMark x1="76033" y1="3692" x2="76033" y2="3692"/>
                        <a14:foregroundMark x1="73003" y1="3077" x2="73003" y2="3077"/>
                        <a14:foregroundMark x1="70799" y1="4000" x2="70799" y2="4000"/>
                        <a14:foregroundMark x1="68871" y1="5846" x2="68871" y2="5846"/>
                        <a14:foregroundMark x1="68871" y1="8923" x2="68871" y2="8923"/>
                        <a14:foregroundMark x1="69972" y1="12000" x2="69972" y2="12000"/>
                        <a14:foregroundMark x1="71901" y1="13846" x2="71901" y2="13846"/>
                        <a14:foregroundMark x1="91460" y1="71692" x2="91460" y2="71692"/>
                        <a14:foregroundMark x1="27273" y1="18769" x2="27273" y2="18769"/>
                        <a14:foregroundMark x1="78512" y1="21231" x2="78512" y2="21231"/>
                        <a14:foregroundMark x1="74656" y1="19692" x2="74656" y2="19692"/>
                        <a14:foregroundMark x1="90634" y1="53538" x2="90634" y2="53538"/>
                        <a14:foregroundMark x1="89532" y1="48923" x2="89532" y2="48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771" y="105341"/>
            <a:ext cx="1508695" cy="13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36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788024" y="107921"/>
            <a:ext cx="34672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«Земля»</a:t>
            </a:r>
            <a:endParaRPr lang="ru-RU" sz="3200" b="1" cap="none" spc="0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0840" y="692696"/>
            <a:ext cx="6970697" cy="59766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71" y="5085184"/>
            <a:ext cx="2715731" cy="1584176"/>
          </a:xfrm>
          <a:prstGeom prst="rect">
            <a:avLst/>
          </a:prstGeom>
        </p:spPr>
      </p:pic>
      <p:pic>
        <p:nvPicPr>
          <p:cNvPr id="10" name="Picture 4" descr="https://kuda-mo.ru/uploads/5e7e0b5f690c5c80a2a78b81e780f431.jpe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92" l="0" r="100000">
                        <a14:foregroundMark x1="73554" y1="9538" x2="73554" y2="9538"/>
                        <a14:foregroundMark x1="87328" y1="37231" x2="87328" y2="37231"/>
                        <a14:foregroundMark x1="85675" y1="26462" x2="85675" y2="26462"/>
                        <a14:foregroundMark x1="62810" y1="18769" x2="62810" y2="18769"/>
                        <a14:foregroundMark x1="50964" y1="15692" x2="50964" y2="15692"/>
                        <a14:foregroundMark x1="20386" y1="16000" x2="20386" y2="16000"/>
                        <a14:foregroundMark x1="9642" y1="38769" x2="9642" y2="38769"/>
                        <a14:foregroundMark x1="27273" y1="93538" x2="27273" y2="93538"/>
                        <a14:foregroundMark x1="76584" y1="86769" x2="76584" y2="86769"/>
                        <a14:foregroundMark x1="92011" y1="51385" x2="92011" y2="51385"/>
                        <a14:foregroundMark x1="90634" y1="45846" x2="90634" y2="45846"/>
                        <a14:foregroundMark x1="92287" y1="47385" x2="92287" y2="47385"/>
                        <a14:foregroundMark x1="93664" y1="52000" x2="93664" y2="52000"/>
                        <a14:foregroundMark x1="62259" y1="8615" x2="62259" y2="8615"/>
                        <a14:foregroundMark x1="57025" y1="8923" x2="57025" y2="8923"/>
                        <a14:foregroundMark x1="59504" y1="12308" x2="59504" y2="12308"/>
                        <a14:foregroundMark x1="74931" y1="13231" x2="74931" y2="13231"/>
                        <a14:foregroundMark x1="77135" y1="12000" x2="77135" y2="12000"/>
                        <a14:foregroundMark x1="78512" y1="9538" x2="78512" y2="9538"/>
                        <a14:foregroundMark x1="77961" y1="6462" x2="77961" y2="6462"/>
                        <a14:foregroundMark x1="76033" y1="3692" x2="76033" y2="3692"/>
                        <a14:foregroundMark x1="73003" y1="3077" x2="73003" y2="3077"/>
                        <a14:foregroundMark x1="70799" y1="4000" x2="70799" y2="4000"/>
                        <a14:foregroundMark x1="68871" y1="5846" x2="68871" y2="5846"/>
                        <a14:foregroundMark x1="68871" y1="8923" x2="68871" y2="8923"/>
                        <a14:foregroundMark x1="69972" y1="12000" x2="69972" y2="12000"/>
                        <a14:foregroundMark x1="71901" y1="13846" x2="71901" y2="13846"/>
                        <a14:foregroundMark x1="91460" y1="71692" x2="91460" y2="71692"/>
                        <a14:foregroundMark x1="27273" y1="18769" x2="27273" y2="18769"/>
                        <a14:foregroundMark x1="78512" y1="21231" x2="78512" y2="21231"/>
                        <a14:foregroundMark x1="74656" y1="19692" x2="74656" y2="19692"/>
                        <a14:foregroundMark x1="90634" y1="53538" x2="90634" y2="53538"/>
                        <a14:foregroundMark x1="89532" y1="48923" x2="89532" y2="48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771" y="97191"/>
            <a:ext cx="2430284" cy="217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43055" y="684637"/>
            <a:ext cx="3024336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«Не надо мусорить в лесу»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00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фото\картинки\розовое поле\1383336608_shutterstock_133582076-converted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103"/>
          <a:stretch/>
        </p:blipFill>
        <p:spPr bwMode="auto">
          <a:xfrm>
            <a:off x="182101" y="182041"/>
            <a:ext cx="1125601" cy="121625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04558" y="1076470"/>
            <a:ext cx="25950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endParaRPr lang="ru-RU" dirty="0">
              <a:ln w="18415" cmpd="sng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475656" y="272197"/>
            <a:ext cx="7501290" cy="79894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136149"/>
                </a:solidFill>
                <a:latin typeface="Georgia" pitchFamily="18" charset="0"/>
              </a:rPr>
              <a:t>Проведение исследования экологической ситуации в ДОУ</a:t>
            </a:r>
            <a:endParaRPr lang="ru-RU" sz="3200" b="1" dirty="0">
              <a:ln>
                <a:solidFill>
                  <a:sysClr val="windowText" lastClr="000000"/>
                </a:solidFill>
              </a:ln>
              <a:solidFill>
                <a:srgbClr val="136149"/>
              </a:solidFill>
              <a:latin typeface="Georgia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32092102"/>
              </p:ext>
            </p:extLst>
          </p:nvPr>
        </p:nvGraphicFramePr>
        <p:xfrm>
          <a:off x="1619672" y="1506582"/>
          <a:ext cx="7200800" cy="4922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4159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7625" y="188640"/>
            <a:ext cx="4495515" cy="654344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2120" y="3743058"/>
            <a:ext cx="3307051" cy="298902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39952" y="404664"/>
            <a:ext cx="4572000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20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Грибочку помогали,</a:t>
            </a:r>
          </a:p>
          <a:p>
            <a:pPr algn="ctr"/>
            <a:r>
              <a:rPr lang="ru-RU" sz="20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Мусор на полянке весь </a:t>
            </a:r>
            <a:r>
              <a:rPr lang="ru-RU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убрали…</a:t>
            </a:r>
            <a:endParaRPr lang="ru-RU" sz="20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2119" y="1268760"/>
            <a:ext cx="3307051" cy="2989028"/>
          </a:xfrm>
          <a:prstGeom prst="rect">
            <a:avLst/>
          </a:prstGeom>
        </p:spPr>
      </p:pic>
      <p:pic>
        <p:nvPicPr>
          <p:cNvPr id="6" name="Picture 2" descr="C:\Users\Наталья\Pictures\э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75491"/>
            <a:ext cx="1175007" cy="12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06386" y="874437"/>
            <a:ext cx="288032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767068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8507" y="969696"/>
            <a:ext cx="7764279" cy="574914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51720" y="332656"/>
            <a:ext cx="649156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 контейнеры умело рассортировали!</a:t>
            </a:r>
          </a:p>
        </p:txBody>
      </p:sp>
    </p:spTree>
    <p:extLst>
      <p:ext uri="{BB962C8B-B14F-4D97-AF65-F5344CB8AC3E}">
        <p14:creationId xmlns:p14="http://schemas.microsoft.com/office/powerpoint/2010/main" val="26985990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555775" y="134344"/>
            <a:ext cx="6514261" cy="130013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136149"/>
                </a:solidFill>
                <a:latin typeface="Georgia" pitchFamily="18" charset="0"/>
              </a:rPr>
              <a:t>Экологическая акция </a:t>
            </a:r>
          </a:p>
          <a:p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136149"/>
                </a:solidFill>
                <a:latin typeface="Georgia" pitchFamily="18" charset="0"/>
              </a:rPr>
              <a:t>к Дню Земли </a:t>
            </a:r>
          </a:p>
          <a:p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«Посади тюльпан – укрась Землю!»</a:t>
            </a:r>
            <a:endParaRPr lang="ru-RU" sz="1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443" y="3212976"/>
            <a:ext cx="4895101" cy="34736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7984" y="1484086"/>
            <a:ext cx="4587974" cy="5202563"/>
          </a:xfrm>
          <a:prstGeom prst="rect">
            <a:avLst/>
          </a:prstGeom>
        </p:spPr>
      </p:pic>
      <p:pic>
        <p:nvPicPr>
          <p:cNvPr id="1028" name="Picture 4" descr="https://fb.ru/misc/i/gallery/59116/2365568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574" y="1452185"/>
            <a:ext cx="1532987" cy="1742032"/>
          </a:xfrm>
          <a:prstGeom prst="rect">
            <a:avLst/>
          </a:prstGeom>
          <a:ln w="127000" cap="sq">
            <a:solidFill>
              <a:schemeClr val="bg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443" y="162264"/>
            <a:ext cx="2447550" cy="308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79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223210"/>
            <a:ext cx="5904656" cy="63754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1" y="223210"/>
            <a:ext cx="4410264" cy="640717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971599" y="5654149"/>
            <a:ext cx="6514261" cy="93610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Georgia" pitchFamily="18" charset="0"/>
              </a:rPr>
              <a:t>И знают все страны, об этом поют,</a:t>
            </a:r>
          </a:p>
          <a:p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Georgia" pitchFamily="18" charset="0"/>
              </a:rPr>
              <a:t>Всегда всем тюльпаны счастье несут!</a:t>
            </a:r>
            <a:endParaRPr lang="ru-RU" sz="18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08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1888" y="714906"/>
            <a:ext cx="7209281" cy="599315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3568" y="116632"/>
            <a:ext cx="81686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Красота детского сада в наших руках!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46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95736" y="260646"/>
            <a:ext cx="669674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</a:t>
            </a:r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экологический фестиваль </a:t>
            </a:r>
          </a:p>
          <a:p>
            <a:pPr algn="ctr"/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«ЖИВЫЕ СТРАНИЦЫ ПРИРОДЫ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СПб ГБУ ТЦБС Пушкинского района </a:t>
            </a:r>
          </a:p>
          <a:p>
            <a:pPr algn="ctr"/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Центральной районной детской библиотеки</a:t>
            </a:r>
            <a:endParaRPr lang="ru-RU" b="1" dirty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8496" y="3140968"/>
            <a:ext cx="4430586" cy="344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6" y="3140968"/>
            <a:ext cx="4043832" cy="344634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35362" y="1491752"/>
            <a:ext cx="403828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 экологических</a:t>
            </a:r>
          </a:p>
          <a:p>
            <a:pPr algn="ctr"/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классов </a:t>
            </a:r>
          </a:p>
          <a:p>
            <a:pPr algn="ctr"/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изготовлению открыток</a:t>
            </a:r>
          </a:p>
          <a:p>
            <a:pPr algn="ctr"/>
            <a:r>
              <a:rPr lang="ru-RU" sz="24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оспитателями  ДОУ</a:t>
            </a:r>
            <a:endParaRPr lang="ru-RU" sz="24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6" y="759998"/>
            <a:ext cx="2607968" cy="198134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167976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аталья\Pictures\э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997" y="214584"/>
            <a:ext cx="1175007" cy="12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853317" y="217596"/>
            <a:ext cx="7255872" cy="79894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36149"/>
                </a:solidFill>
                <a:latin typeface="Georgia" pitchFamily="18" charset="0"/>
              </a:rPr>
              <a:t>Информация о сотрудничестве</a:t>
            </a:r>
          </a:p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36149"/>
                </a:solidFill>
                <a:latin typeface="Georgia" pitchFamily="18" charset="0"/>
              </a:rPr>
              <a:t>(социальном партнерстве)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136149"/>
              </a:solidFill>
              <a:latin typeface="Georgia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9589" y="1632343"/>
            <a:ext cx="1514816" cy="1495052"/>
          </a:xfrm>
          <a:prstGeom prst="ellipse">
            <a:avLst/>
          </a:prstGeom>
          <a:ln w="3175" cap="rnd">
            <a:solidFill>
              <a:srgbClr val="22AE8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Содержимое 5" descr="Рисунок1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155867" y="3121494"/>
            <a:ext cx="2520280" cy="1721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740076" y="1245644"/>
            <a:ext cx="1367719" cy="16004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СПб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АППО  кафедра педагогики окружающей среды, безопасности и здоровья человека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48425" y="1261146"/>
            <a:ext cx="1275059" cy="150041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1200" dirty="0" smtClean="0"/>
          </a:p>
          <a:p>
            <a:pPr algn="ctr"/>
            <a:endParaRPr lang="ru-RU" sz="1200" dirty="0"/>
          </a:p>
          <a:p>
            <a:pPr algn="ctr"/>
            <a:endParaRPr lang="ru-RU" sz="1200" dirty="0"/>
          </a:p>
          <a:p>
            <a:pPr algn="ctr"/>
            <a:endParaRPr lang="ru-RU" sz="1200" dirty="0" smtClean="0"/>
          </a:p>
          <a:p>
            <a:pPr algn="ctr"/>
            <a:endParaRPr lang="ru-RU" sz="1200" dirty="0"/>
          </a:p>
          <a:p>
            <a:pPr algn="ctr"/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 </a:t>
            </a:r>
          </a:p>
          <a:p>
            <a:pPr algn="ctr"/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ПУШКИН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Двойная стрелка влево/вправо 10"/>
          <p:cNvSpPr/>
          <p:nvPr/>
        </p:nvSpPr>
        <p:spPr>
          <a:xfrm rot="8209588">
            <a:off x="6319168" y="2818089"/>
            <a:ext cx="855740" cy="186108"/>
          </a:xfrm>
          <a:prstGeom prst="left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http://yaroslavl.bezformata.ru/content/image215094718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6246" y="5106544"/>
            <a:ext cx="1299719" cy="129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Двойная стрелка влево/вправо 12"/>
          <p:cNvSpPr/>
          <p:nvPr/>
        </p:nvSpPr>
        <p:spPr>
          <a:xfrm rot="2584352">
            <a:off x="6471718" y="4978769"/>
            <a:ext cx="855740" cy="186108"/>
          </a:xfrm>
          <a:prstGeom prst="left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Двойная стрелка влево/вправо 13"/>
          <p:cNvSpPr/>
          <p:nvPr/>
        </p:nvSpPr>
        <p:spPr>
          <a:xfrm>
            <a:off x="3770537" y="4086180"/>
            <a:ext cx="601429" cy="186108"/>
          </a:xfrm>
          <a:prstGeom prst="left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Двойная стрелка влево/вправо 14"/>
          <p:cNvSpPr/>
          <p:nvPr/>
        </p:nvSpPr>
        <p:spPr>
          <a:xfrm rot="5400000">
            <a:off x="5724991" y="2866523"/>
            <a:ext cx="427870" cy="186108"/>
          </a:xfrm>
          <a:prstGeom prst="left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 descr="https://sun9-27.userapi.com/c845421/v845421560/1c2189/Dh21CBicoVg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92413" y="5432001"/>
            <a:ext cx="2505361" cy="105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Двойная стрелка влево/вправо 18"/>
          <p:cNvSpPr/>
          <p:nvPr/>
        </p:nvSpPr>
        <p:spPr>
          <a:xfrm>
            <a:off x="6437108" y="4014845"/>
            <a:ext cx="648983" cy="186108"/>
          </a:xfrm>
          <a:prstGeom prst="left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2190" y="5406508"/>
            <a:ext cx="1092876" cy="1090193"/>
          </a:xfrm>
          <a:prstGeom prst="ellipse">
            <a:avLst/>
          </a:prstGeom>
          <a:ln w="3175" cap="rnd">
            <a:solidFill>
              <a:srgbClr val="136149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" name="Двойная стрелка влево/вправо 19"/>
          <p:cNvSpPr/>
          <p:nvPr/>
        </p:nvSpPr>
        <p:spPr>
          <a:xfrm rot="5400000">
            <a:off x="4988137" y="5037605"/>
            <a:ext cx="855740" cy="186108"/>
          </a:xfrm>
          <a:prstGeom prst="left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3335" y="1313676"/>
            <a:ext cx="691182" cy="819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Рисунок 7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2607" y="1261146"/>
            <a:ext cx="892042" cy="67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148728" y="3127395"/>
            <a:ext cx="247894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ГБДОУ детский сад № 8 </a:t>
            </a:r>
          </a:p>
          <a:p>
            <a:pPr algn="ctr"/>
            <a:r>
              <a:rPr 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Пушкинского района Санкт-Петербурга</a:t>
            </a:r>
            <a:endParaRPr lang="ru-RU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72279" y="3671403"/>
            <a:ext cx="2355280" cy="10156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</a:t>
            </a:r>
          </a:p>
          <a:p>
            <a:pPr algn="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библиотека, </a:t>
            </a:r>
          </a:p>
          <a:p>
            <a:pPr algn="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№ 4 на</a:t>
            </a:r>
          </a:p>
          <a:p>
            <a:pPr algn="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Красносельском </a:t>
            </a:r>
          </a:p>
          <a:p>
            <a:pPr algn="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шоссе</a:t>
            </a:r>
            <a:r>
              <a:rPr lang="ru-RU" sz="1200" dirty="0" smtClean="0"/>
              <a:t> </a:t>
            </a:r>
            <a:endParaRPr lang="ru-RU" sz="1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9747" y="3667695"/>
            <a:ext cx="1058351" cy="1052277"/>
          </a:xfrm>
          <a:prstGeom prst="ellipse">
            <a:avLst/>
          </a:prstGeom>
          <a:ln w="127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6" name="Picture 2" descr="https://sun9-37.userapi.com/s/v1/if1/EK5oLAsVvaeb8-df2p5GTzVL2fCbVVW_jZzeG3Sv8uVvEyY_ZcUTk1MfnG-85cfWCTj8ag.jpg?size=842x595&amp;quality=96&amp;type=album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59616" y="5040138"/>
            <a:ext cx="1654877" cy="131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Двойная стрелка влево/вправо 20"/>
          <p:cNvSpPr/>
          <p:nvPr/>
        </p:nvSpPr>
        <p:spPr>
          <a:xfrm rot="19541133">
            <a:off x="3458683" y="4947084"/>
            <a:ext cx="855740" cy="186108"/>
          </a:xfrm>
          <a:prstGeom prst="left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https://sun9-56.userapi.com/s/v1/ig1/KMCrV9Wz85bW6Tcm-2WHdN-Qekc4gKaEF0fq-c2USz0tyKvRIvxtxAK_FMmppoacLnRRagAu.jpg?size=692x673&amp;quality=96&amp;type=album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9616" y="1886304"/>
            <a:ext cx="1473920" cy="143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Двойная стрелка влево/вправо 30"/>
          <p:cNvSpPr/>
          <p:nvPr/>
        </p:nvSpPr>
        <p:spPr>
          <a:xfrm rot="5400000">
            <a:off x="4224693" y="2902552"/>
            <a:ext cx="427870" cy="186108"/>
          </a:xfrm>
          <a:prstGeom prst="left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Двойная стрелка влево/вправо 9"/>
          <p:cNvSpPr/>
          <p:nvPr/>
        </p:nvSpPr>
        <p:spPr>
          <a:xfrm rot="2584352">
            <a:off x="3224570" y="3226701"/>
            <a:ext cx="855740" cy="186108"/>
          </a:xfrm>
          <a:prstGeom prst="left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1959616" y="1642019"/>
            <a:ext cx="147392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K:\ЭКОЛОГИЯ\2021-2022\001.jpg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25192" y="3308704"/>
            <a:ext cx="2039296" cy="12860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167985" y="4405370"/>
            <a:ext cx="15537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 и переработка вторсырья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54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аталья\Pictures\э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966" y="168181"/>
            <a:ext cx="1175007" cy="12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25833" y="905885"/>
            <a:ext cx="288032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</a:t>
            </a:r>
            <a:endParaRPr lang="ru-RU" sz="2000" dirty="0">
              <a:ln w="18415" cmpd="sng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Picture 6" descr="https://e7.pngegg.com/pngimages/981/693/png-clipart-earth-global-warming-natural-environment-planet-earth-leaf-globe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3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97" y="168181"/>
            <a:ext cx="9108504" cy="664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62852" y="1420755"/>
            <a:ext cx="3166681" cy="2623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Любим мы свою планету –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дом для всех людей.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Будем и зимой и летом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заботиться о ней.</a:t>
            </a:r>
          </a:p>
          <a:p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Собираем мы пластмассу,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землю не губить.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неё поделок массу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в садик смастерить.</a:t>
            </a:r>
          </a:p>
          <a:p>
            <a:endParaRPr lang="ru-RU" sz="105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8024" y="1420756"/>
            <a:ext cx="30963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макулатуру дружно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детский садик принесем.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Охранять природу нужно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беречь свой общий дом.</a:t>
            </a:r>
          </a:p>
          <a:p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Сохраним озёра, реки,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пляжей мусор унесём.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было человеку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Хорошо в краю родном.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64980" y="4149080"/>
            <a:ext cx="34112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леса необходимо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Содержать нам в чистоте.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жить в краю любимом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первозданной красоте!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762852" y="602247"/>
            <a:ext cx="6767081" cy="79894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136149"/>
                </a:solidFill>
                <a:latin typeface="Georgia" pitchFamily="18" charset="0"/>
              </a:rPr>
              <a:t>Экологический кодекс</a:t>
            </a:r>
          </a:p>
        </p:txBody>
      </p:sp>
    </p:spTree>
    <p:extLst>
      <p:ext uri="{BB962C8B-B14F-4D97-AF65-F5344CB8AC3E}">
        <p14:creationId xmlns:p14="http://schemas.microsoft.com/office/powerpoint/2010/main" val="27442161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аталья\Pictures\э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966" y="168181"/>
            <a:ext cx="1175007" cy="12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25833" y="905885"/>
            <a:ext cx="288032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</a:t>
            </a:r>
            <a:endParaRPr lang="ru-RU" sz="2000" dirty="0">
              <a:ln w="18415" cmpd="sng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385523" y="260648"/>
            <a:ext cx="7708302" cy="159789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136149"/>
                </a:solidFill>
                <a:latin typeface="Georgia" pitchFamily="18" charset="0"/>
              </a:rPr>
              <a:t>Наши достижения </a:t>
            </a:r>
          </a:p>
          <a:p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136149"/>
                </a:solidFill>
                <a:latin typeface="Georgia" pitchFamily="18" charset="0"/>
              </a:rPr>
              <a:t>в</a:t>
            </a:r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136149"/>
                </a:solidFill>
                <a:latin typeface="Georgia" pitchFamily="18" charset="0"/>
              </a:rPr>
              <a:t> 2021-2022 учебном году</a:t>
            </a:r>
            <a:endParaRPr lang="ru-RU" sz="3200" b="1" dirty="0">
              <a:ln>
                <a:solidFill>
                  <a:sysClr val="windowText" lastClr="000000"/>
                </a:solidFill>
              </a:ln>
              <a:solidFill>
                <a:srgbClr val="136149"/>
              </a:solidFill>
              <a:latin typeface="Georgia" pitchFamily="18" charset="0"/>
            </a:endParaRPr>
          </a:p>
        </p:txBody>
      </p:sp>
      <p:pic>
        <p:nvPicPr>
          <p:cNvPr id="5" name="Picture 1291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8777" y="2636694"/>
            <a:ext cx="2754429" cy="3974875"/>
          </a:xfrm>
          <a:prstGeom prst="rect">
            <a:avLst/>
          </a:prstGeom>
        </p:spPr>
      </p:pic>
      <p:pic>
        <p:nvPicPr>
          <p:cNvPr id="1026" name="Picture 2" descr="K:\ЭКОЛОГИЯ\2021-2022\Новый год у бабы яги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1988840"/>
            <a:ext cx="4554279" cy="455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835697" y="1290561"/>
            <a:ext cx="70025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конкурс детского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«Сказки новогоднего леса»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004380" y="1990363"/>
            <a:ext cx="18228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Коллективный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3958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аталья\Pictures\э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966" y="168181"/>
            <a:ext cx="1175007" cy="12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25833" y="905885"/>
            <a:ext cx="288032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</a:t>
            </a:r>
            <a:endParaRPr lang="ru-RU" sz="2000" dirty="0">
              <a:ln w="18415" cmpd="sng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385523" y="260648"/>
            <a:ext cx="7708302" cy="159789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136149"/>
                </a:solidFill>
                <a:latin typeface="Georgia" pitchFamily="18" charset="0"/>
              </a:rPr>
              <a:t>Наши достижения </a:t>
            </a:r>
          </a:p>
          <a:p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136149"/>
                </a:solidFill>
                <a:latin typeface="Georgia" pitchFamily="18" charset="0"/>
              </a:rPr>
              <a:t>в</a:t>
            </a:r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136149"/>
                </a:solidFill>
                <a:latin typeface="Georgia" pitchFamily="18" charset="0"/>
              </a:rPr>
              <a:t> 2021-2022 учебном году</a:t>
            </a:r>
            <a:endParaRPr lang="ru-RU" sz="3200" b="1" dirty="0">
              <a:ln>
                <a:solidFill>
                  <a:sysClr val="windowText" lastClr="000000"/>
                </a:solidFill>
              </a:ln>
              <a:solidFill>
                <a:srgbClr val="136149"/>
              </a:solidFill>
              <a:latin typeface="Georgia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8265" y="2045727"/>
            <a:ext cx="1539739" cy="22591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2240" y="2025988"/>
            <a:ext cx="1624789" cy="22695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5583">
            <a:off x="7308304" y="4360872"/>
            <a:ext cx="1382321" cy="19242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72392">
            <a:off x="4339062" y="4378322"/>
            <a:ext cx="1386580" cy="19221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6136" y="4334218"/>
            <a:ext cx="1362569" cy="20103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2263" y="2132856"/>
            <a:ext cx="2517065" cy="353587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196882" y="1327819"/>
            <a:ext cx="6942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-apple-system"/>
              </a:rPr>
              <a:t>С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-apple-system"/>
              </a:rPr>
              <a:t>овместно с экологическим клубом </a:t>
            </a:r>
            <a:r>
              <a:rPr lang="ru-RU" b="1" i="0" dirty="0" smtClean="0">
                <a:solidFill>
                  <a:srgbClr val="000000"/>
                </a:solidFill>
                <a:effectLst/>
                <a:latin typeface="-apple-system"/>
              </a:rPr>
              <a:t>«Земляне»</a:t>
            </a:r>
          </a:p>
          <a:p>
            <a:r>
              <a:rPr lang="ru-RU" b="0" i="0" dirty="0" smtClean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ru-RU" b="1" i="0" dirty="0" smtClean="0">
                <a:solidFill>
                  <a:srgbClr val="000000"/>
                </a:solidFill>
                <a:effectLst/>
                <a:latin typeface="-apple-system"/>
              </a:rPr>
              <a:t>СПб ГБУ «Дом молодежи «Царскосельский» 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53946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фото\картинки\розовое поле\1383336608_shutterstock_133582076-converted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103"/>
          <a:stretch/>
        </p:blipFill>
        <p:spPr bwMode="auto">
          <a:xfrm>
            <a:off x="97023" y="155873"/>
            <a:ext cx="1125601" cy="121625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19480" y="1050302"/>
            <a:ext cx="25950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547664" y="420174"/>
            <a:ext cx="7501290" cy="79894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136149"/>
                </a:solidFill>
                <a:latin typeface="Georgia" pitchFamily="18" charset="0"/>
              </a:rPr>
              <a:t>Разработка</a:t>
            </a:r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136149"/>
                </a:solidFill>
                <a:latin typeface="Georgia" pitchFamily="18" charset="0"/>
              </a:rPr>
              <a:t> плана действий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187590217"/>
              </p:ext>
            </p:extLst>
          </p:nvPr>
        </p:nvGraphicFramePr>
        <p:xfrm>
          <a:off x="1278988" y="1844824"/>
          <a:ext cx="7697958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810884" y="1234968"/>
            <a:ext cx="7213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«Рациональное управление  отходами»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9652" y="2060081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85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аталья\Pictures\э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966" y="168181"/>
            <a:ext cx="1175007" cy="12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25833" y="905885"/>
            <a:ext cx="288032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</a:t>
            </a:r>
            <a:endParaRPr lang="ru-RU" sz="2000" dirty="0">
              <a:ln w="18415" cmpd="sng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385523" y="260648"/>
            <a:ext cx="7708302" cy="159789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136149"/>
                </a:solidFill>
                <a:latin typeface="Georgia" pitchFamily="18" charset="0"/>
              </a:rPr>
              <a:t>Наши достижения </a:t>
            </a:r>
          </a:p>
          <a:p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136149"/>
                </a:solidFill>
                <a:latin typeface="Georgia" pitchFamily="18" charset="0"/>
              </a:rPr>
              <a:t>в</a:t>
            </a:r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136149"/>
                </a:solidFill>
                <a:latin typeface="Georgia" pitchFamily="18" charset="0"/>
              </a:rPr>
              <a:t> 2021-2022 учебном году</a:t>
            </a:r>
            <a:endParaRPr lang="ru-RU" sz="3200" b="1" dirty="0">
              <a:ln>
                <a:solidFill>
                  <a:sysClr val="windowText" lastClr="000000"/>
                </a:solidFill>
              </a:ln>
              <a:solidFill>
                <a:srgbClr val="136149"/>
              </a:solidFill>
              <a:latin typeface="Georgia" pitchFamily="18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86566" y="1484784"/>
            <a:ext cx="7263391" cy="489140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8772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аталья\Pictures\э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966" y="168181"/>
            <a:ext cx="1175007" cy="12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25833" y="905885"/>
            <a:ext cx="288032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</a:t>
            </a:r>
            <a:endParaRPr lang="ru-RU" sz="2000" dirty="0">
              <a:ln w="18415" cmpd="sng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385523" y="260648"/>
            <a:ext cx="7708302" cy="159789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136149"/>
                </a:solidFill>
                <a:latin typeface="Georgia" pitchFamily="18" charset="0"/>
              </a:rPr>
              <a:t>Наши достижения </a:t>
            </a:r>
          </a:p>
          <a:p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136149"/>
                </a:solidFill>
                <a:latin typeface="Georgia" pitchFamily="18" charset="0"/>
              </a:rPr>
              <a:t>в</a:t>
            </a:r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136149"/>
                </a:solidFill>
                <a:latin typeface="Georgia" pitchFamily="18" charset="0"/>
              </a:rPr>
              <a:t> 2021-2022 учебном году</a:t>
            </a:r>
            <a:endParaRPr lang="ru-RU" sz="3200" b="1" dirty="0">
              <a:ln>
                <a:solidFill>
                  <a:sysClr val="windowText" lastClr="000000"/>
                </a:solidFill>
              </a:ln>
              <a:solidFill>
                <a:srgbClr val="136149"/>
              </a:solidFill>
              <a:latin typeface="Georgia" pitchFamily="18" charset="0"/>
            </a:endParaRPr>
          </a:p>
        </p:txBody>
      </p:sp>
      <p:pic>
        <p:nvPicPr>
          <p:cNvPr id="6" name="Picture 2" descr="https://psv4.userapi.com/c237131/u156286793/docs/d42/5dd739f9ea21/Slayd1.jpg?extra=VvjR-kYYgee9O9AqXZLLiGJu2cFpP2aEjzKe8Gu9_nTD87ooO-sM9SEUeBhAI5xtKoVLeJ1mYXXjSd9l1WW_24pFpFMjBM4vvZat7Anb50h45sSJ5m8Er1AzeX6ejQrcXUj7-_FaQdKdOJPuPGO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74595">
            <a:off x="681604" y="3639152"/>
            <a:ext cx="1905074" cy="254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psv4.userapi.com/c237131/u156286793/docs/d56/09a59e0c8ade/Slayd2.jpg?extra=oQCXcuuxu4oIM1VgromUcOg_isfoZCwaZKDy_836U4rkJw7eKVb3oJbRQdkq6e454nJjG1kOAllJdJm8JLUYOfgmVEKrdTjbze8nCgSZjXsIe2cks84YvcdtPNqK3O4o3rq7X7tV0AjG_4ImRhuV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3593480"/>
            <a:ext cx="1868877" cy="263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psv4.userapi.com/c237131/u156286793/docs/d35/3e39aa4f1ac7/Slayd3.jpg?extra=QLxNEoLCPlft5ESewL0H-OkwbS5DHmJCn4am--TPH3JBqUgqasR-xNgAudGr3t_W1t_6V_5qLSAOwzCtJmx7gLeOw4eUyPp_dW1TyVmN4g5rIdCaO2NsovcKyN8BIH7LhX6HAH7AGuALtL8nQl5b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3356992"/>
            <a:ext cx="1908143" cy="260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psv4.userapi.com/c237131/u156286793/docs/d27/34744f215e80/Slayd4.jpg?extra=s60xsrta3z12B-ZLC64wpIOWXArVaHovmah1TUYfjDeOdCn-CFFvJXWUNf5cC5d_Bv7foXa1g7CIaI4cE6b4FLZnhVrzfQZ3nsByaH-kxt6fwWrSC8aYy4yMprTGzDP214Nxu-F64oqs1RVT33VP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85297">
            <a:off x="5530674" y="3732639"/>
            <a:ext cx="1875421" cy="250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s://psv4.userapi.com/c237131/u156286793/docs/d2/a9c02c075c0a/Slayd5.jpg?extra=w0IRX7MzMTxyCms3gNDwIB6GIOazPkpVnDbPKWkUxdl_PIquTOyOB5PRmi4AS2_s0nQtbRNdY7bLglGjbJj5ZajK-ySfSJgArykEdRcYjyqReMnvkCdCQgMWWxPNP-kAbvYsJhxoJx37SIHRQA__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13614">
            <a:off x="6807705" y="3798978"/>
            <a:ext cx="1904223" cy="253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282371" y="1484784"/>
            <a:ext cx="750660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</a:t>
            </a:r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экологический фестиваль</a:t>
            </a:r>
          </a:p>
          <a:p>
            <a:pPr algn="ctr"/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«ЖИВЫЕ СТРАНИЦЫ ПРИРОДЫ»</a:t>
            </a:r>
          </a:p>
          <a:p>
            <a:pPr algn="ctr"/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СПб ГБУ ТЦБС Пушкинского района </a:t>
            </a:r>
          </a:p>
          <a:p>
            <a:pPr algn="ctr"/>
            <a:r>
              <a:rPr lang="ru-RU" sz="1600" b="1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Центральной районной детской библиотеки</a:t>
            </a:r>
            <a:endParaRPr lang="ru-RU" sz="1600" b="1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3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аталья\Pictures\э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966" y="168181"/>
            <a:ext cx="1175007" cy="12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25833" y="905885"/>
            <a:ext cx="288032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</a:t>
            </a:r>
            <a:endParaRPr lang="ru-RU" sz="2000" dirty="0">
              <a:ln w="18415" cmpd="sng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361973" y="155364"/>
            <a:ext cx="7708302" cy="159789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136149"/>
                </a:solidFill>
                <a:latin typeface="Georgia" pitchFamily="18" charset="0"/>
              </a:rPr>
              <a:t>Наши достижения </a:t>
            </a:r>
          </a:p>
          <a:p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136149"/>
                </a:solidFill>
                <a:latin typeface="Georgia" pitchFamily="18" charset="0"/>
              </a:rPr>
              <a:t>в</a:t>
            </a:r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136149"/>
                </a:solidFill>
                <a:latin typeface="Georgia" pitchFamily="18" charset="0"/>
              </a:rPr>
              <a:t> 2021-2022 учебном году</a:t>
            </a:r>
            <a:endParaRPr lang="ru-RU" sz="3200" b="1" dirty="0">
              <a:ln>
                <a:solidFill>
                  <a:sysClr val="windowText" lastClr="000000"/>
                </a:solidFill>
              </a:ln>
              <a:solidFill>
                <a:srgbClr val="136149"/>
              </a:solidFill>
              <a:latin typeface="Georgia" pitchFamily="18" charset="0"/>
            </a:endParaRPr>
          </a:p>
        </p:txBody>
      </p:sp>
      <p:pic>
        <p:nvPicPr>
          <p:cNvPr id="1026" name="Picture 2" descr="K:\ЭКОЛОГИЯ\001 - копия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58379">
            <a:off x="5304929" y="1717359"/>
            <a:ext cx="3324596" cy="4572338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32046">
            <a:off x="1816784" y="1305569"/>
            <a:ext cx="3686150" cy="521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2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273303" y="112640"/>
            <a:ext cx="7829509" cy="79894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36149"/>
                </a:solidFill>
                <a:latin typeface="Georgia" pitchFamily="18" charset="0"/>
              </a:rPr>
              <a:t>Включение экологической тематики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136149"/>
                </a:solidFill>
                <a:latin typeface="Georgia" pitchFamily="18" charset="0"/>
              </a:rPr>
              <a:t> </a:t>
            </a:r>
          </a:p>
          <a:p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136149"/>
                </a:solidFill>
                <a:latin typeface="Georgia" pitchFamily="18" charset="0"/>
              </a:rPr>
              <a:t>в образовательный процесс</a:t>
            </a:r>
            <a:endParaRPr lang="ru-RU" sz="2000" b="1" dirty="0">
              <a:ln>
                <a:solidFill>
                  <a:sysClr val="windowText" lastClr="000000"/>
                </a:solidFill>
              </a:ln>
              <a:solidFill>
                <a:srgbClr val="136149"/>
              </a:solidFill>
              <a:latin typeface="Georgi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5266" y="1971321"/>
            <a:ext cx="7145206" cy="46137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51720" y="1124744"/>
            <a:ext cx="5328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ТВОРЧЕСКИХ </a:t>
            </a:r>
            <a:r>
              <a:rPr lang="ru-RU" sz="2000" dirty="0" smtClean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</a:t>
            </a:r>
          </a:p>
          <a:p>
            <a:pPr algn="ctr"/>
            <a:r>
              <a:rPr lang="ru-RU" sz="2000" dirty="0" smtClean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«КАРТИНА ИЗ МУСОРНОЙ КОРЗИНЫ</a:t>
            </a:r>
            <a:r>
              <a:rPr lang="ru-RU" sz="2000" b="1" dirty="0" smtClean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/>
          </a:p>
        </p:txBody>
      </p:sp>
      <p:pic>
        <p:nvPicPr>
          <p:cNvPr id="6" name="Picture 2" descr="C:\Users\Наталья\Pictures\э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75491"/>
            <a:ext cx="1175007" cy="12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06386" y="874437"/>
            <a:ext cx="288032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9909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20291">
            <a:off x="247026" y="159426"/>
            <a:ext cx="3520462" cy="34538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4797">
            <a:off x="5497856" y="3576589"/>
            <a:ext cx="3476388" cy="31355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33696">
            <a:off x="261920" y="4055863"/>
            <a:ext cx="3770210" cy="25755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6205" y="188640"/>
            <a:ext cx="4921513" cy="3292024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4"/>
          <a:stretch/>
        </p:blipFill>
        <p:spPr>
          <a:xfrm>
            <a:off x="3604908" y="3934129"/>
            <a:ext cx="1806948" cy="270908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82326" y="3518262"/>
            <a:ext cx="832539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</a:t>
            </a:r>
            <a:r>
              <a:rPr lang="ru-RU" dirty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 </a:t>
            </a:r>
            <a:r>
              <a:rPr lang="ru-RU" dirty="0" smtClean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</a:t>
            </a:r>
            <a:r>
              <a:rPr lang="ru-RU" b="1" dirty="0" smtClean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«КАРТИНА </a:t>
            </a:r>
            <a:r>
              <a:rPr lang="ru-RU" b="1" dirty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 МУСОРНОЙ КОРЗИНЫ</a:t>
            </a:r>
            <a:r>
              <a:rPr lang="ru-RU" b="1" dirty="0" smtClean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9" name="Picture 2" descr="C:\Users\Наталья\Pictures\э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987" y="422974"/>
            <a:ext cx="1175007" cy="12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79877" y="1196752"/>
            <a:ext cx="288032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5076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5816" y="299279"/>
            <a:ext cx="5328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</a:t>
            </a:r>
            <a:r>
              <a:rPr lang="ru-RU" sz="2000" dirty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 </a:t>
            </a:r>
            <a:r>
              <a:rPr lang="ru-RU" sz="2000" dirty="0" smtClean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</a:t>
            </a:r>
          </a:p>
          <a:p>
            <a:pPr algn="ctr"/>
            <a:r>
              <a:rPr lang="ru-RU" sz="2000" dirty="0" smtClean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«КАРТИНА ИЗ МУСОРНОЙ КОРЗИНЫ</a:t>
            </a:r>
            <a:r>
              <a:rPr lang="ru-RU" sz="2000" b="1" dirty="0" smtClean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517"/>
          <a:stretch/>
        </p:blipFill>
        <p:spPr>
          <a:xfrm>
            <a:off x="5779092" y="4159086"/>
            <a:ext cx="3145564" cy="23022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8517"/>
          <a:stretch/>
        </p:blipFill>
        <p:spPr>
          <a:xfrm>
            <a:off x="3487333" y="1032427"/>
            <a:ext cx="2556282" cy="31387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519"/>
          <a:stretch/>
        </p:blipFill>
        <p:spPr>
          <a:xfrm rot="5400000">
            <a:off x="5819702" y="1396726"/>
            <a:ext cx="3064343" cy="24603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3768" y="4297737"/>
            <a:ext cx="3438459" cy="22901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382" y="4002633"/>
            <a:ext cx="2163158" cy="26249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3074" y="1334435"/>
            <a:ext cx="1452842" cy="25849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211734" y="1606523"/>
            <a:ext cx="1767978" cy="24902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7"/>
          <a:stretch/>
        </p:blipFill>
        <p:spPr>
          <a:xfrm>
            <a:off x="123615" y="116632"/>
            <a:ext cx="2058408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6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:\МОЕ\Документация КК\КК  1 полугодие 21-22\ТРУЩЕНКО КК  21-22 1-полугодие\8\8.3\2а Крышечки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1067455"/>
            <a:ext cx="8623823" cy="556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265370"/>
            <a:ext cx="2371118" cy="3477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7396" y="3687549"/>
            <a:ext cx="4080829" cy="2992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4067" y="5640232"/>
            <a:ext cx="1904158" cy="1186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22638" y="112640"/>
            <a:ext cx="6480174" cy="79894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36149"/>
                </a:solidFill>
                <a:latin typeface="Georgia" pitchFamily="18" charset="0"/>
              </a:rPr>
              <a:t>Экологическая акция «КЫШЕЧКИ ДОБРОТЫ»</a:t>
            </a:r>
            <a:endParaRPr lang="ru-RU" sz="2000" b="1" dirty="0">
              <a:ln>
                <a:solidFill>
                  <a:sysClr val="windowText" lastClr="000000"/>
                </a:solidFill>
              </a:ln>
              <a:solidFill>
                <a:srgbClr val="136149"/>
              </a:solidFill>
              <a:latin typeface="Georgia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4404" y="3848603"/>
            <a:ext cx="2744040" cy="278114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099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86.userapi.com/s/v1/ig2/d852k1JbmbuQ08irYfOyv_c6sZByNOphDKVBMJzyd8zS6ilFHKi1IGxTbssL2lpK0y8qOh6shYO5d9wbQsceebaA.jpg?size=1280x960&amp;quality=96&amp;type=album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387960" y="908932"/>
            <a:ext cx="8216487" cy="581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1273305" y="109774"/>
            <a:ext cx="7829509" cy="79894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36149"/>
                </a:solidFill>
                <a:latin typeface="Georgia" pitchFamily="18" charset="0"/>
              </a:rPr>
              <a:t>Включение экологической тематики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136149"/>
                </a:solidFill>
                <a:latin typeface="Georgia" pitchFamily="18" charset="0"/>
              </a:rPr>
              <a:t> </a:t>
            </a:r>
          </a:p>
          <a:p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136149"/>
                </a:solidFill>
                <a:latin typeface="Georgia" pitchFamily="18" charset="0"/>
              </a:rPr>
              <a:t>в образовательный процесс</a:t>
            </a:r>
            <a:endParaRPr lang="ru-RU" sz="2000" b="1" dirty="0">
              <a:ln>
                <a:solidFill>
                  <a:sysClr val="windowText" lastClr="000000"/>
                </a:solidFill>
              </a:ln>
              <a:solidFill>
                <a:srgbClr val="136149"/>
              </a:solidFill>
              <a:latin typeface="Georg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35878" y="966067"/>
            <a:ext cx="56669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 ИГРА «ПО СЛЕДАМ ОСЕНИ»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7953" y="4509120"/>
            <a:ext cx="3188617" cy="2212510"/>
          </a:xfrm>
          <a:prstGeom prst="rect">
            <a:avLst/>
          </a:prstGeom>
        </p:spPr>
      </p:pic>
      <p:pic>
        <p:nvPicPr>
          <p:cNvPr id="6" name="Picture 2" descr="C:\Users\Наталья\Pictures\э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75491"/>
            <a:ext cx="1175007" cy="12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06386" y="874437"/>
            <a:ext cx="288032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5977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8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6923C"/>
      </a:hlink>
      <a:folHlink>
        <a:srgbClr val="4F612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</TotalTime>
  <Words>839</Words>
  <Application>Microsoft Office PowerPoint</Application>
  <PresentationFormat>Экран (4:3)</PresentationFormat>
  <Paragraphs>174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119</cp:revision>
  <dcterms:created xsi:type="dcterms:W3CDTF">2014-06-22T08:43:24Z</dcterms:created>
  <dcterms:modified xsi:type="dcterms:W3CDTF">2022-05-11T06:32:23Z</dcterms:modified>
</cp:coreProperties>
</file>