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031C5-158C-409D-8032-86D5D505BCFD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5D1A2-8A48-498A-8A13-9791A0C87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72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031C5-158C-409D-8032-86D5D505BCFD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5D1A2-8A48-498A-8A13-9791A0C87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68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031C5-158C-409D-8032-86D5D505BCFD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5D1A2-8A48-498A-8A13-9791A0C87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123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031C5-158C-409D-8032-86D5D505BCFD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5D1A2-8A48-498A-8A13-9791A0C87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470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031C5-158C-409D-8032-86D5D505BCFD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5D1A2-8A48-498A-8A13-9791A0C87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929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031C5-158C-409D-8032-86D5D505BCFD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5D1A2-8A48-498A-8A13-9791A0C87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625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031C5-158C-409D-8032-86D5D505BCFD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5D1A2-8A48-498A-8A13-9791A0C87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671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031C5-158C-409D-8032-86D5D505BCFD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5D1A2-8A48-498A-8A13-9791A0C87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51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031C5-158C-409D-8032-86D5D505BCFD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5D1A2-8A48-498A-8A13-9791A0C87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429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031C5-158C-409D-8032-86D5D505BCFD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5D1A2-8A48-498A-8A13-9791A0C87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82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031C5-158C-409D-8032-86D5D505BCFD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5D1A2-8A48-498A-8A13-9791A0C87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31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031C5-158C-409D-8032-86D5D505BCFD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5D1A2-8A48-498A-8A13-9791A0C87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496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44624"/>
            <a:ext cx="214024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Слайд 1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9243" y="764704"/>
            <a:ext cx="885698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Образовательная программа дошкольного образования, </a:t>
            </a:r>
          </a:p>
          <a:p>
            <a:pPr algn="ctr"/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адаптированная для обучающихся с ограниченными возможностями здоровья</a:t>
            </a:r>
          </a:p>
          <a:p>
            <a:pPr algn="ctr"/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( с тяжелыми нарушениями речи)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709" y="3284984"/>
            <a:ext cx="8941779" cy="126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marR="160655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Times New Roman"/>
                <a:ea typeface="Times New Roman"/>
                <a:cs typeface="Times New Roman"/>
              </a:rPr>
              <a:t>Образовательная программа дошкольного образования, адаптированная для обучающихся с ограниченными возможностями здоровья (с тяжелыми нарушениями речи) разработана  на основе Образовательной программы дошкольного образования ГБДОУ детского сада № 8 Пушкинского района</a:t>
            </a:r>
            <a:r>
              <a:rPr lang="ru-RU" sz="1200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и ФГОС ДО.</a:t>
            </a:r>
            <a:endParaRPr lang="ru-RU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4297" y="4653136"/>
            <a:ext cx="7152279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/>
              <a:t>Содержание программы охватывает следующие образовательные области: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Социально-коммуникативное развитие;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Познавательно развитие;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Речевое развитие;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Художественно-эстетическое развитие;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Физическое развитие.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99242" y="2420888"/>
            <a:ext cx="84446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Программа ориентирована на детей в возрасте от полутора до семи лет и </a:t>
            </a:r>
          </a:p>
          <a:p>
            <a:pPr algn="ctr"/>
            <a:r>
              <a:rPr lang="ru-RU" sz="1600" dirty="0" smtClean="0"/>
              <a:t>реализуется на государственном языке Российской Федерации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08703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476672"/>
            <a:ext cx="8784976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b="1" dirty="0" smtClean="0"/>
              <a:t>Цели по </a:t>
            </a:r>
            <a:r>
              <a:rPr lang="ru-RU" b="1" dirty="0"/>
              <a:t>реализации ОП ДО, адаптированной для обучающихся с ограниченными возможностями здоровья (с ТНР</a:t>
            </a:r>
            <a:r>
              <a:rPr lang="ru-RU" b="1" dirty="0" smtClean="0"/>
              <a:t>):</a:t>
            </a:r>
          </a:p>
          <a:p>
            <a:pPr algn="ctr"/>
            <a:endParaRPr lang="ru-RU" sz="1600" b="1" dirty="0"/>
          </a:p>
          <a:p>
            <a:pPr marL="285750" indent="-285750">
              <a:buFontTx/>
              <a:buChar char="-"/>
            </a:pPr>
            <a:r>
              <a:rPr lang="ru-RU" sz="1600" dirty="0" smtClean="0"/>
              <a:t>создание </a:t>
            </a:r>
            <a:r>
              <a:rPr lang="ru-RU" sz="1600" dirty="0"/>
              <a:t>условий для устранения речевых недостатков у дошкольников старшего и подготовительного возраста с общим недоразвитием речи и выравнивание их речевого и психофизического развития, всестороннее гармоничное развитие</a:t>
            </a:r>
            <a:r>
              <a:rPr lang="ru-RU" sz="1600" dirty="0" smtClean="0"/>
              <a:t>;</a:t>
            </a:r>
          </a:p>
          <a:p>
            <a:pPr marL="285750" indent="-285750">
              <a:buFontTx/>
              <a:buChar char="-"/>
            </a:pPr>
            <a:endParaRPr lang="ru-RU" sz="1600" dirty="0"/>
          </a:p>
          <a:p>
            <a:pPr marL="285750" indent="-285750">
              <a:buFontTx/>
              <a:buChar char="-"/>
            </a:pPr>
            <a:r>
              <a:rPr lang="ru-RU" sz="1600" dirty="0" smtClean="0"/>
              <a:t>предупреждение </a:t>
            </a:r>
            <a:r>
              <a:rPr lang="ru-RU" sz="1600" dirty="0"/>
              <a:t>возможных трудностей в усвоении программы массовой школы, обусловленных недоразвитием речевой системы старших дошкольников, и обеспечение равных стартовых возможностей воспитанников при поступлении в школу</a:t>
            </a:r>
            <a:r>
              <a:rPr lang="ru-RU" sz="1600" dirty="0" smtClean="0"/>
              <a:t>;</a:t>
            </a:r>
          </a:p>
          <a:p>
            <a:pPr marL="285750" indent="-285750">
              <a:buFontTx/>
              <a:buChar char="-"/>
            </a:pPr>
            <a:endParaRPr lang="ru-RU" sz="1600" dirty="0"/>
          </a:p>
          <a:p>
            <a:pPr marL="285750" indent="-285750">
              <a:buFontTx/>
              <a:buChar char="-"/>
            </a:pPr>
            <a:r>
              <a:rPr lang="ru-RU" sz="1600" dirty="0" smtClean="0"/>
              <a:t>осуществление </a:t>
            </a:r>
            <a:r>
              <a:rPr lang="ru-RU" sz="1600" dirty="0"/>
              <a:t>своевременного и полноценного личностного развития, обеспечение эмоционального благополучия посредством интеграции содержания образования и организации взаимодействия субъектов образовательного процесса</a:t>
            </a:r>
            <a:r>
              <a:rPr lang="ru-RU" sz="1600" dirty="0" smtClean="0"/>
              <a:t>.</a:t>
            </a:r>
          </a:p>
          <a:p>
            <a:pPr marL="285750" indent="-285750">
              <a:buFontTx/>
              <a:buChar char="-"/>
            </a:pPr>
            <a:endParaRPr lang="ru-RU" sz="1600" dirty="0"/>
          </a:p>
          <a:p>
            <a:pPr marL="285750" indent="-285750">
              <a:buFontTx/>
              <a:buChar char="-"/>
            </a:pPr>
            <a:r>
              <a:rPr lang="ru-RU" sz="1600" dirty="0" smtClean="0"/>
              <a:t>обеспечение </a:t>
            </a:r>
            <a:r>
              <a:rPr lang="ru-RU" sz="1600" dirty="0"/>
              <a:t>разностороннего гармонического развития детей в возрасте от 5 до 7-8 лет с учетом их возрастных и индивидуальных особенностей по основным направления: физическому, социально-коммуникативному, познавательному, речевому и художественно-эстетическому</a:t>
            </a:r>
            <a:r>
              <a:rPr lang="ru-RU" sz="1600" dirty="0" smtClean="0"/>
              <a:t>;</a:t>
            </a:r>
          </a:p>
          <a:p>
            <a:pPr marL="285750" indent="-285750">
              <a:buFontTx/>
              <a:buChar char="-"/>
            </a:pPr>
            <a:endParaRPr lang="ru-RU" sz="1600" dirty="0"/>
          </a:p>
          <a:p>
            <a:pPr marL="285750" indent="-285750">
              <a:buFontTx/>
              <a:buChar char="-"/>
            </a:pPr>
            <a:r>
              <a:rPr lang="ru-RU" sz="1600" dirty="0" smtClean="0"/>
              <a:t>создание </a:t>
            </a:r>
            <a:r>
              <a:rPr lang="ru-RU" sz="1600" dirty="0"/>
              <a:t>благоприятных условий для полноценного проживания ребенком дошкольного детства, формирования основ базовой культуры личности</a:t>
            </a:r>
            <a:r>
              <a:rPr lang="ru-RU" sz="1600" dirty="0" smtClean="0"/>
              <a:t>;</a:t>
            </a:r>
          </a:p>
          <a:p>
            <a:pPr marL="285750" indent="-285750">
              <a:buFontTx/>
              <a:buChar char="-"/>
            </a:pPr>
            <a:endParaRPr lang="ru-RU" sz="1600" dirty="0"/>
          </a:p>
          <a:p>
            <a:r>
              <a:rPr lang="ru-RU" sz="1600" dirty="0"/>
              <a:t>- всестороннее развитие психических и физических качеств, подготовка к жизни в современном обществе и обеспечение готовности ребенка к школе.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-108520" y="-36095"/>
            <a:ext cx="214024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Слайд 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6973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44624"/>
            <a:ext cx="214024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Слайд 3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0039" y="690955"/>
            <a:ext cx="8597558" cy="582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  <a:t>Задачи коррекционного обучения.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Устранение дефектов звукопроизношения (воспитание артикуляционных навыков, звукопроизношения, слоговой структуры) и развитие фонематического слуха (способность осуществлять операции различения и узнавания фонем, составляющих звуковую оболочку слова).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ru-RU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Развитие навыков звукового анализа (специальные умственные действия по дифференциации фонем и установлению звуковой структуры слова).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ru-RU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Уточнение, расширение и обогащение лексического запаса старших дошкольников с ОНР.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ru-RU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Формирование грамматического строя речи.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ru-RU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Развитие связной речи старших дошкольников.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ru-RU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Развитие коммуникативности, успешности в общении.</a:t>
            </a:r>
            <a:endParaRPr lang="ru-RU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11726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0662" y="395372"/>
            <a:ext cx="2452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Инвариантная часть: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556792"/>
            <a:ext cx="2288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Вариативная часть: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620688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выполнение обязательной части образовательной программы дошкольного</a:t>
            </a:r>
            <a:r>
              <a:rPr lang="ru-RU" sz="16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адаптированной</a:t>
            </a:r>
            <a:r>
              <a:rPr lang="ru-RU" sz="16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обучающихся с ограниченными возможностями здоровья </a:t>
            </a:r>
          </a:p>
          <a:p>
            <a:r>
              <a:rPr lang="ru-RU" sz="16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 ТНР)</a:t>
            </a:r>
            <a:r>
              <a:rPr lang="ru-RU" sz="16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выстроена в соответствии с Федеральным государственным образовательным стандартом дошкольного образования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166" y="1844824"/>
            <a:ext cx="70601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формирована на основе регионального компонента и основана на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интеграции парциальных и авторских модифицированных программ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504" y="2478375"/>
            <a:ext cx="89289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effectLst/>
                <a:latin typeface="Times New Roman"/>
                <a:ea typeface="Times New Roman"/>
              </a:rPr>
              <a:t>«Основы безопасности детей дошкольного возраста: Программа для дошкольных образовательных учреждений». Авторы – Р.Б.Стеркина, О.Л.Князева, Н.Н.Авдеева.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«Приобщение к истокам русской народной культуры» Авторы О.Л.Князева, М.Д.Маханева.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«Цветные ладошки</a:t>
            </a:r>
            <a:r>
              <a:rPr lang="ru-RU" sz="1400" dirty="0" smtClean="0">
                <a:effectLst/>
                <a:latin typeface="Times New Roman"/>
                <a:ea typeface="Calibri"/>
              </a:rPr>
              <a:t>» И.А.Лыкова.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«Ладушки» </a:t>
            </a:r>
            <a:r>
              <a:rPr lang="ru-RU" sz="1400" dirty="0" smtClean="0">
                <a:effectLst/>
                <a:latin typeface="Times New Roman"/>
                <a:ea typeface="Calibri"/>
              </a:rPr>
              <a:t>И.М. Каплунова, И.А. Новоскольцева.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effectLst/>
                <a:latin typeface="Times New Roman"/>
                <a:ea typeface="Calibri"/>
              </a:rPr>
              <a:t>«Город-сказка, город-быль.» Знакомим дошкольников с Санкт-Петербургом: учебно-методическое пособие/ О.В. Солнцева, Е.В. Корнеева-Леонтьева.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effectLst/>
                <a:latin typeface="Times New Roman"/>
                <a:ea typeface="Calibri"/>
              </a:rPr>
              <a:t>«Программа обучения плаванию в детском саду» Е.К. Воронова.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Шумаева Д.Г. «Как хорошо уметь читать: Обучение дошкольников чтению</a:t>
            </a:r>
            <a:r>
              <a:rPr lang="ru-RU" sz="14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1400" b="0" i="0" u="none" strike="noStrike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4699010"/>
            <a:ext cx="8856984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нарушений развития речи детей осуществляется по программам: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3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примерная основная образовательная программа для дошкольников с тяжелыми нарушениями речи под</a:t>
            </a:r>
            <a:r>
              <a:rPr lang="ru-RU" sz="13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редакцией Л.В. Лопатиной.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3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«Программа воспитания и обучения детей с фонетико-фонематическим недоразвитием речи. Старшая группа детского </a:t>
            </a:r>
            <a:r>
              <a:rPr lang="ru-RU" sz="13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сада»</a:t>
            </a:r>
            <a:r>
              <a:rPr lang="ru-RU" sz="13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Авторы </a:t>
            </a:r>
            <a:r>
              <a:rPr lang="ru-RU" sz="13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Т.Б. Филичева, Т.В. Чиркина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3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«Программа воспитания и обучения детей с недоразвитием фонематического строя речи. Подготовительная к школе</a:t>
            </a:r>
          </a:p>
          <a:p>
            <a:r>
              <a:rPr lang="ru-RU" sz="13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</a:t>
            </a:r>
            <a:r>
              <a:rPr lang="ru-RU" sz="13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13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Авторы – Т.Б. Филичева, Т.В. Чиркина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3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«Программа коррекционно-развивающей работы в логопедической группе для детей с общим недоразвитием речи.» . Авторы– Т.Б. Филичева, Т.В. Чиркина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108520" y="-36095"/>
            <a:ext cx="214024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Слайд </a:t>
            </a:r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8745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44624"/>
            <a:ext cx="214024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Слайд </a:t>
            </a:r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340768"/>
            <a:ext cx="7992888" cy="2074414"/>
          </a:xfrm>
          <a:prstGeom prst="rect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/>
                <a:ea typeface="Times New Roman"/>
                <a:cs typeface="Times New Roman"/>
              </a:rPr>
              <a:t>Задачи работы учителя-логопеда и воспитателей по взаимодействию с родителями:</a:t>
            </a:r>
            <a:endParaRPr lang="ru-RU" sz="16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 smtClean="0">
                <a:effectLst/>
                <a:latin typeface="Times New Roman"/>
                <a:ea typeface="Times New Roman"/>
                <a:cs typeface="Times New Roman"/>
              </a:rPr>
              <a:t>Установить партнерские отношения с семьей каждого воспитанника;</a:t>
            </a:r>
            <a:endParaRPr lang="ru-RU" sz="16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 smtClean="0">
                <a:effectLst/>
                <a:latin typeface="Times New Roman"/>
                <a:ea typeface="Times New Roman"/>
                <a:cs typeface="Times New Roman"/>
              </a:rPr>
              <a:t>Объединить усилия для развития и воспитания детей;</a:t>
            </a:r>
            <a:endParaRPr lang="ru-RU" sz="16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 smtClean="0">
                <a:effectLst/>
                <a:latin typeface="Times New Roman"/>
                <a:ea typeface="Times New Roman"/>
                <a:cs typeface="Times New Roman"/>
              </a:rPr>
              <a:t>Создать атмосферу взаимопонимания, общности интересов, эмоциональной взаимоподдержки;</a:t>
            </a:r>
            <a:endParaRPr lang="ru-RU" sz="16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 smtClean="0">
                <a:effectLst/>
                <a:latin typeface="Times New Roman"/>
                <a:ea typeface="Times New Roman"/>
                <a:cs typeface="Times New Roman"/>
              </a:rPr>
              <a:t>Активизировать и обогащать воспитательные умения родителей, поддерживать их уверенность в собственных педагогических возможностях.</a:t>
            </a:r>
            <a:endParaRPr lang="ru-RU" sz="1600" dirty="0"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624243"/>
            <a:ext cx="8604448" cy="1685077"/>
          </a:xfrm>
          <a:prstGeom prst="rect">
            <a:avLst/>
          </a:prstGeom>
          <a:ln w="2222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  <a:t>Задачи родителей в коррекционной работе со своими детьми:</a:t>
            </a:r>
            <a:endParaRPr lang="ru-RU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Создание в семье условий, благоприятных для общего и речевого развития детей;</a:t>
            </a:r>
            <a:endParaRPr lang="ru-RU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Проведение целенаправленной и систематической работы по общему, речевому развитию детей и необходимости коррекции недостатков в этом развитии согласно рекомендациям специалистов.</a:t>
            </a:r>
            <a:endParaRPr lang="ru-RU" dirty="0"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48870"/>
            <a:ext cx="5926137" cy="132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60267"/>
            <a:ext cx="724783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49708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677</Words>
  <Application>Microsoft Office PowerPoint</Application>
  <PresentationFormat>Экран (4:3)</PresentationFormat>
  <Paragraphs>70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Наталья</cp:lastModifiedBy>
  <cp:revision>8</cp:revision>
  <dcterms:created xsi:type="dcterms:W3CDTF">2016-10-12T11:58:37Z</dcterms:created>
  <dcterms:modified xsi:type="dcterms:W3CDTF">2016-11-07T07:47:43Z</dcterms:modified>
</cp:coreProperties>
</file>