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6858000" cy="9144000" type="screen4x3"/>
  <p:notesSz cx="6858000" cy="9144000"/>
  <p:defaultTextStyle>
    <a:defPPr>
      <a:defRPr lang="ru-RU"/>
    </a:defPPr>
    <a:lvl1pPr marL="0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5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9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54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9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24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09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93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73" algn="l" defTabSz="9137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38" y="-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4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3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6" y="284058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6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6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9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9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0" indent="0">
              <a:buNone/>
              <a:defRPr sz="2000" b="1"/>
            </a:lvl2pPr>
            <a:lvl3pPr marL="913860" indent="0">
              <a:buNone/>
              <a:defRPr sz="1800" b="1"/>
            </a:lvl3pPr>
            <a:lvl4pPr marL="1370789" indent="0">
              <a:buNone/>
              <a:defRPr sz="1600" b="1"/>
            </a:lvl4pPr>
            <a:lvl5pPr marL="1827719" indent="0">
              <a:buNone/>
              <a:defRPr sz="1600" b="1"/>
            </a:lvl5pPr>
            <a:lvl6pPr marL="2284649" indent="0">
              <a:buNone/>
              <a:defRPr sz="1600" b="1"/>
            </a:lvl6pPr>
            <a:lvl7pPr marL="2741580" indent="0">
              <a:buNone/>
              <a:defRPr sz="1600" b="1"/>
            </a:lvl7pPr>
            <a:lvl8pPr marL="3198508" indent="0">
              <a:buNone/>
              <a:defRPr sz="1600" b="1"/>
            </a:lvl8pPr>
            <a:lvl9pPr marL="36554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9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0" indent="0">
              <a:buNone/>
              <a:defRPr sz="2000" b="1"/>
            </a:lvl2pPr>
            <a:lvl3pPr marL="913860" indent="0">
              <a:buNone/>
              <a:defRPr sz="1800" b="1"/>
            </a:lvl3pPr>
            <a:lvl4pPr marL="1370789" indent="0">
              <a:buNone/>
              <a:defRPr sz="1600" b="1"/>
            </a:lvl4pPr>
            <a:lvl5pPr marL="1827719" indent="0">
              <a:buNone/>
              <a:defRPr sz="1600" b="1"/>
            </a:lvl5pPr>
            <a:lvl6pPr marL="2284649" indent="0">
              <a:buNone/>
              <a:defRPr sz="1600" b="1"/>
            </a:lvl6pPr>
            <a:lvl7pPr marL="2741580" indent="0">
              <a:buNone/>
              <a:defRPr sz="1600" b="1"/>
            </a:lvl7pPr>
            <a:lvl8pPr marL="3198508" indent="0">
              <a:buNone/>
              <a:defRPr sz="1600" b="1"/>
            </a:lvl8pPr>
            <a:lvl9pPr marL="36554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85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3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930" indent="0">
              <a:buNone/>
              <a:defRPr sz="1200"/>
            </a:lvl2pPr>
            <a:lvl3pPr marL="913860" indent="0">
              <a:buNone/>
              <a:defRPr sz="1000"/>
            </a:lvl3pPr>
            <a:lvl4pPr marL="1370789" indent="0">
              <a:buNone/>
              <a:defRPr sz="900"/>
            </a:lvl4pPr>
            <a:lvl5pPr marL="1827719" indent="0">
              <a:buNone/>
              <a:defRPr sz="900"/>
            </a:lvl5pPr>
            <a:lvl6pPr marL="2284649" indent="0">
              <a:buNone/>
              <a:defRPr sz="900"/>
            </a:lvl6pPr>
            <a:lvl7pPr marL="2741580" indent="0">
              <a:buNone/>
              <a:defRPr sz="900"/>
            </a:lvl7pPr>
            <a:lvl8pPr marL="3198508" indent="0">
              <a:buNone/>
              <a:defRPr sz="900"/>
            </a:lvl8pPr>
            <a:lvl9pPr marL="36554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9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76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930" indent="0">
              <a:buNone/>
              <a:defRPr sz="2800"/>
            </a:lvl2pPr>
            <a:lvl3pPr marL="913860" indent="0">
              <a:buNone/>
              <a:defRPr sz="2400"/>
            </a:lvl3pPr>
            <a:lvl4pPr marL="1370789" indent="0">
              <a:buNone/>
              <a:defRPr sz="2000"/>
            </a:lvl4pPr>
            <a:lvl5pPr marL="1827719" indent="0">
              <a:buNone/>
              <a:defRPr sz="2000"/>
            </a:lvl5pPr>
            <a:lvl6pPr marL="2284649" indent="0">
              <a:buNone/>
              <a:defRPr sz="2000"/>
            </a:lvl6pPr>
            <a:lvl7pPr marL="2741580" indent="0">
              <a:buNone/>
              <a:defRPr sz="2000"/>
            </a:lvl7pPr>
            <a:lvl8pPr marL="3198508" indent="0">
              <a:buNone/>
              <a:defRPr sz="2000"/>
            </a:lvl8pPr>
            <a:lvl9pPr marL="3655434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9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930" indent="0">
              <a:buNone/>
              <a:defRPr sz="1200"/>
            </a:lvl2pPr>
            <a:lvl3pPr marL="913860" indent="0">
              <a:buNone/>
              <a:defRPr sz="1000"/>
            </a:lvl3pPr>
            <a:lvl4pPr marL="1370789" indent="0">
              <a:buNone/>
              <a:defRPr sz="900"/>
            </a:lvl4pPr>
            <a:lvl5pPr marL="1827719" indent="0">
              <a:buNone/>
              <a:defRPr sz="900"/>
            </a:lvl5pPr>
            <a:lvl6pPr marL="2284649" indent="0">
              <a:buNone/>
              <a:defRPr sz="900"/>
            </a:lvl6pPr>
            <a:lvl7pPr marL="2741580" indent="0">
              <a:buNone/>
              <a:defRPr sz="900"/>
            </a:lvl7pPr>
            <a:lvl8pPr marL="3198508" indent="0">
              <a:buNone/>
              <a:defRPr sz="900"/>
            </a:lvl8pPr>
            <a:lvl9pPr marL="36554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82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2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86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4" y="2840587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7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7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0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8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7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19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6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1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6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59" indent="0">
              <a:buNone/>
              <a:defRPr sz="2000"/>
            </a:lvl4pPr>
            <a:lvl5pPr marL="1828080" indent="0">
              <a:buNone/>
              <a:defRPr sz="2000"/>
            </a:lvl5pPr>
            <a:lvl6pPr marL="2285099" indent="0">
              <a:buNone/>
              <a:defRPr sz="2000"/>
            </a:lvl6pPr>
            <a:lvl7pPr marL="2742120" indent="0">
              <a:buNone/>
              <a:defRPr sz="2000"/>
            </a:lvl7pPr>
            <a:lvl8pPr marL="3199139" indent="0">
              <a:buNone/>
              <a:defRPr sz="2000"/>
            </a:lvl8pPr>
            <a:lvl9pPr marL="365615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7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4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3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0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2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29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55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68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92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3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0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8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87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9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9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28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0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5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54" indent="0">
              <a:buNone/>
              <a:defRPr sz="1600" b="1"/>
            </a:lvl4pPr>
            <a:lvl5pPr marL="1827539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09" indent="0">
              <a:buNone/>
              <a:defRPr sz="1600" b="1"/>
            </a:lvl7pPr>
            <a:lvl8pPr marL="3198193" indent="0">
              <a:buNone/>
              <a:defRPr sz="1600" b="1"/>
            </a:lvl8pPr>
            <a:lvl9pPr marL="36550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0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5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54" indent="0">
              <a:buNone/>
              <a:defRPr sz="1600" b="1"/>
            </a:lvl4pPr>
            <a:lvl5pPr marL="1827539" indent="0">
              <a:buNone/>
              <a:defRPr sz="1600" b="1"/>
            </a:lvl5pPr>
            <a:lvl6pPr marL="2284424" indent="0">
              <a:buNone/>
              <a:defRPr sz="1600" b="1"/>
            </a:lvl6pPr>
            <a:lvl7pPr marL="2741309" indent="0">
              <a:buNone/>
              <a:defRPr sz="1600" b="1"/>
            </a:lvl7pPr>
            <a:lvl8pPr marL="3198193" indent="0">
              <a:buNone/>
              <a:defRPr sz="1600" b="1"/>
            </a:lvl8pPr>
            <a:lvl9pPr marL="36550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5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4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885" indent="0">
              <a:buNone/>
              <a:defRPr sz="1200"/>
            </a:lvl2pPr>
            <a:lvl3pPr marL="913769" indent="0">
              <a:buNone/>
              <a:defRPr sz="1000"/>
            </a:lvl3pPr>
            <a:lvl4pPr marL="1370654" indent="0">
              <a:buNone/>
              <a:defRPr sz="900"/>
            </a:lvl4pPr>
            <a:lvl5pPr marL="1827539" indent="0">
              <a:buNone/>
              <a:defRPr sz="900"/>
            </a:lvl5pPr>
            <a:lvl6pPr marL="2284424" indent="0">
              <a:buNone/>
              <a:defRPr sz="900"/>
            </a:lvl6pPr>
            <a:lvl7pPr marL="2741309" indent="0">
              <a:buNone/>
              <a:defRPr sz="900"/>
            </a:lvl7pPr>
            <a:lvl8pPr marL="3198193" indent="0">
              <a:buNone/>
              <a:defRPr sz="900"/>
            </a:lvl8pPr>
            <a:lvl9pPr marL="36550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885" indent="0">
              <a:buNone/>
              <a:defRPr sz="2800"/>
            </a:lvl2pPr>
            <a:lvl3pPr marL="913769" indent="0">
              <a:buNone/>
              <a:defRPr sz="2400"/>
            </a:lvl3pPr>
            <a:lvl4pPr marL="1370654" indent="0">
              <a:buNone/>
              <a:defRPr sz="2000"/>
            </a:lvl4pPr>
            <a:lvl5pPr marL="1827539" indent="0">
              <a:buNone/>
              <a:defRPr sz="2000"/>
            </a:lvl5pPr>
            <a:lvl6pPr marL="2284424" indent="0">
              <a:buNone/>
              <a:defRPr sz="2000"/>
            </a:lvl6pPr>
            <a:lvl7pPr marL="2741309" indent="0">
              <a:buNone/>
              <a:defRPr sz="2000"/>
            </a:lvl7pPr>
            <a:lvl8pPr marL="3198193" indent="0">
              <a:buNone/>
              <a:defRPr sz="2000"/>
            </a:lvl8pPr>
            <a:lvl9pPr marL="365507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0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885" indent="0">
              <a:buNone/>
              <a:defRPr sz="1200"/>
            </a:lvl2pPr>
            <a:lvl3pPr marL="913769" indent="0">
              <a:buNone/>
              <a:defRPr sz="1000"/>
            </a:lvl3pPr>
            <a:lvl4pPr marL="1370654" indent="0">
              <a:buNone/>
              <a:defRPr sz="900"/>
            </a:lvl4pPr>
            <a:lvl5pPr marL="1827539" indent="0">
              <a:buNone/>
              <a:defRPr sz="900"/>
            </a:lvl5pPr>
            <a:lvl6pPr marL="2284424" indent="0">
              <a:buNone/>
              <a:defRPr sz="900"/>
            </a:lvl6pPr>
            <a:lvl7pPr marL="2741309" indent="0">
              <a:buNone/>
              <a:defRPr sz="900"/>
            </a:lvl7pPr>
            <a:lvl8pPr marL="3198193" indent="0">
              <a:buNone/>
              <a:defRPr sz="900"/>
            </a:lvl8pPr>
            <a:lvl9pPr marL="36550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77" tIns="45689" rIns="91377" bIns="456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2"/>
            <a:ext cx="6172200" cy="6034617"/>
          </a:xfrm>
          <a:prstGeom prst="rect">
            <a:avLst/>
          </a:prstGeom>
        </p:spPr>
        <p:txBody>
          <a:bodyPr vert="horz" lIns="91377" tIns="45689" rIns="91377" bIns="456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77" tIns="45689" rIns="91377" bIns="456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7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3" indent="-342663" algn="l" defTabSz="9137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8" indent="-285553" algn="l" defTabSz="9137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12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95" indent="-228443" algn="l" defTabSz="9137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4" indent="-228443" algn="l" defTabSz="9137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67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50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34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19" indent="-228443" algn="l" defTabSz="9137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5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0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7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86" tIns="45693" rIns="91386" bIns="456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1"/>
            <a:ext cx="6172200" cy="6034617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6" y="8475135"/>
            <a:ext cx="1600200" cy="486833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6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6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6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6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86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7" indent="-342697" algn="l" defTabSz="9138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12" indent="-285581" algn="l" defTabSz="9138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25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53" indent="-228465" algn="l" defTabSz="9138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87" indent="-228465" algn="l" defTabSz="9138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14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43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72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02" indent="-228465" algn="l" defTabSz="9138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9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9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49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0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08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34" algn="l" defTabSz="913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5" y="2133619"/>
            <a:ext cx="6172200" cy="6034617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4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4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5" y="8475135"/>
            <a:ext cx="21717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5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3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5" indent="-342765" algn="l" defTabSz="914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8" indent="-285638" algn="l" defTabSz="914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9" indent="-228510" algn="l" defTabSz="914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1" indent="-228510" algn="l" defTabSz="914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10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824" y="16"/>
            <a:ext cx="3783799" cy="744625"/>
          </a:xfrm>
          <a:prstGeom prst="rect">
            <a:avLst/>
          </a:prstGeom>
          <a:noFill/>
        </p:spPr>
        <p:txBody>
          <a:bodyPr wrap="square" lIns="82047" tIns="41024" rIns="82047" bIns="41024" rtlCol="0">
            <a:spAutoFit/>
          </a:bodyPr>
          <a:lstStyle/>
          <a:p>
            <a:pPr defTabSz="913679"/>
            <a:r>
              <a:rPr lang="ru-RU" sz="43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Тренажеры</a:t>
            </a:r>
            <a:endParaRPr lang="ru-RU" sz="43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DSC04180.JPG"/>
          <p:cNvPicPr>
            <a:picLocks noChangeAspect="1"/>
          </p:cNvPicPr>
          <p:nvPr/>
        </p:nvPicPr>
        <p:blipFill>
          <a:blip r:embed="rId2" cstate="print"/>
          <a:srcRect t="9359"/>
          <a:stretch>
            <a:fillRect/>
          </a:stretch>
        </p:blipFill>
        <p:spPr>
          <a:xfrm>
            <a:off x="375407" y="630475"/>
            <a:ext cx="3584654" cy="229670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4175.JPG"/>
          <p:cNvPicPr>
            <a:picLocks noChangeAspect="1"/>
          </p:cNvPicPr>
          <p:nvPr/>
        </p:nvPicPr>
        <p:blipFill>
          <a:blip r:embed="rId3" cstate="print"/>
          <a:srcRect l="6729" t="12273" r="12273"/>
          <a:stretch>
            <a:fillRect/>
          </a:stretch>
        </p:blipFill>
        <p:spPr>
          <a:xfrm>
            <a:off x="3694540" y="3070474"/>
            <a:ext cx="2839108" cy="21735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4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47" y="6323790"/>
            <a:ext cx="3281708" cy="231969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9027" y="3007912"/>
            <a:ext cx="3252741" cy="2575839"/>
          </a:xfrm>
          <a:prstGeom prst="rect">
            <a:avLst/>
          </a:prstGeom>
          <a:noFill/>
        </p:spPr>
        <p:txBody>
          <a:bodyPr wrap="square" lIns="82047" tIns="41024" rIns="82047" bIns="41024" rtlCol="0">
            <a:spAutoFit/>
          </a:bodyPr>
          <a:lstStyle/>
          <a:p>
            <a:pPr defTabSz="913679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процессе работы на тренажерах развиваются такие физические качества, как сила, быстрота движений, ловкость, гибкость и общая выносливость. Кроме того, занятия с тренажерами активизируют познавательную деятельность детей,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061" y="630482"/>
            <a:ext cx="2522534" cy="2298897"/>
          </a:xfrm>
          <a:prstGeom prst="rect">
            <a:avLst/>
          </a:prstGeom>
          <a:noFill/>
        </p:spPr>
        <p:txBody>
          <a:bodyPr wrap="square" lIns="82047" tIns="41024" rIns="82047" bIns="41024" rtlCol="0">
            <a:spAutoFit/>
          </a:bodyPr>
          <a:lstStyle/>
          <a:p>
            <a:pPr defTabSz="913679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Тренажеры достаточно просты по своему устройству и используются нами в разных формах физического воспитания старших дошкольников.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1766" y="5385334"/>
            <a:ext cx="3119976" cy="3406836"/>
          </a:xfrm>
          <a:prstGeom prst="rect">
            <a:avLst/>
          </a:prstGeom>
          <a:noFill/>
        </p:spPr>
        <p:txBody>
          <a:bodyPr wrap="square" lIns="82047" tIns="41024" rIns="82047" bIns="41024" rtlCol="0">
            <a:spAutoFit/>
          </a:bodyPr>
          <a:lstStyle/>
          <a:p>
            <a:pPr defTabSz="913679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формируют их нравственно-волевые качества (выдержка, настойчивость, дисциплинированность, решительность, смелость), развивают эмоциональность, любознательность и воображение, учат бережно обращаться с тренажерами, а также управлять своим поведением и способами общения со сверстниками.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06" y="693039"/>
            <a:ext cx="3694530" cy="261150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4189.JPG"/>
          <p:cNvPicPr>
            <a:picLocks noChangeAspect="1"/>
          </p:cNvPicPr>
          <p:nvPr/>
        </p:nvPicPr>
        <p:blipFill>
          <a:blip r:embed="rId3" cstate="print"/>
          <a:srcRect l="4381"/>
          <a:stretch>
            <a:fillRect/>
          </a:stretch>
        </p:blipFill>
        <p:spPr>
          <a:xfrm>
            <a:off x="4159207" y="4947383"/>
            <a:ext cx="2369664" cy="311422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4167.JPG"/>
          <p:cNvPicPr>
            <a:picLocks noChangeAspect="1"/>
          </p:cNvPicPr>
          <p:nvPr/>
        </p:nvPicPr>
        <p:blipFill>
          <a:blip r:embed="rId4" cstate="print"/>
          <a:srcRect l="6497" r="11165"/>
          <a:stretch>
            <a:fillRect/>
          </a:stretch>
        </p:blipFill>
        <p:spPr>
          <a:xfrm>
            <a:off x="375406" y="5197639"/>
            <a:ext cx="3252741" cy="279239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91980" y="255101"/>
            <a:ext cx="2323387" cy="3406893"/>
          </a:xfrm>
          <a:prstGeom prst="rect">
            <a:avLst/>
          </a:prstGeom>
          <a:noFill/>
        </p:spPr>
        <p:txBody>
          <a:bodyPr wrap="square" lIns="82055" tIns="41028" rIns="82055" bIns="41028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Физкультурно-оздоровительные тренажеры отвечают основным педагогическим требованиям: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Доступны детям всех уровней физической подготовленности (высокого, среднего, низкого);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" y="3445850"/>
            <a:ext cx="5841658" cy="1744899"/>
          </a:xfrm>
          <a:prstGeom prst="rect">
            <a:avLst/>
          </a:prstGeom>
          <a:noFill/>
        </p:spPr>
        <p:txBody>
          <a:bodyPr wrap="square" lIns="82055" tIns="41028" rIns="82055" bIns="4102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Позволяют создавать игровые ситуации сюжетного характера;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Учитывают особенности психофизического развития и образного восприятия дошкольников;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Соответствуют ростовым характеристикам детей и их функциональным возможностям.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406" y="8075587"/>
            <a:ext cx="6482594" cy="913903"/>
          </a:xfrm>
          <a:prstGeom prst="rect">
            <a:avLst/>
          </a:prstGeom>
          <a:noFill/>
        </p:spPr>
        <p:txBody>
          <a:bodyPr wrap="square" lIns="82055" tIns="41028" rIns="82055" bIns="41028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нашем дошкольном учреждении используются велотренажеры, беговые дорожки, тренажеры «Бегущий по волнам» и батут.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9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25" y="317657"/>
            <a:ext cx="6239953" cy="2298865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defTabSz="91395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Наряду с тренажерами сложного устройства мы используем тренажеры простейшего типа: детские эспандеры, гантели (для развития мышц плечевого пояса); диски «Здоровья» (для укрепления мышц туловища и ног и тренировки вестибулярного аппарата);  массажные валики и массажные коврики (для профилактики плоскостопия, массажа ступней ног); мячи-массажеры (для массажа различных частей тела);  массажные кольца (для развития мышц кистей рук).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00706.JPG"/>
          <p:cNvPicPr>
            <a:picLocks noChangeAspect="1"/>
          </p:cNvPicPr>
          <p:nvPr/>
        </p:nvPicPr>
        <p:blipFill>
          <a:blip r:embed="rId2" cstate="print"/>
          <a:srcRect l="4506" t="19025"/>
          <a:stretch>
            <a:fillRect/>
          </a:stretch>
        </p:blipFill>
        <p:spPr>
          <a:xfrm>
            <a:off x="508175" y="3007903"/>
            <a:ext cx="4314861" cy="25862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0711.JPG"/>
          <p:cNvPicPr>
            <a:picLocks noChangeAspect="1"/>
          </p:cNvPicPr>
          <p:nvPr/>
        </p:nvPicPr>
        <p:blipFill>
          <a:blip r:embed="rId3" cstate="print"/>
          <a:srcRect r="7410"/>
          <a:stretch>
            <a:fillRect/>
          </a:stretch>
        </p:blipFill>
        <p:spPr>
          <a:xfrm>
            <a:off x="2300502" y="5698160"/>
            <a:ext cx="3827295" cy="29218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Фото131.jpg"/>
          <p:cNvPicPr>
            <a:picLocks noChangeAspect="1"/>
          </p:cNvPicPr>
          <p:nvPr/>
        </p:nvPicPr>
        <p:blipFill>
          <a:blip r:embed="rId4" cstate="print"/>
          <a:srcRect t="10798" b="10201"/>
          <a:stretch>
            <a:fillRect/>
          </a:stretch>
        </p:blipFill>
        <p:spPr>
          <a:xfrm>
            <a:off x="242643" y="6386355"/>
            <a:ext cx="1890602" cy="187691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0548.JPG"/>
          <p:cNvPicPr>
            <a:picLocks noChangeAspect="1"/>
          </p:cNvPicPr>
          <p:nvPr/>
        </p:nvPicPr>
        <p:blipFill>
          <a:blip r:embed="rId5" cstate="print"/>
          <a:srcRect l="7410" t="13863" r="12250" b="11282"/>
          <a:stretch>
            <a:fillRect/>
          </a:stretch>
        </p:blipFill>
        <p:spPr>
          <a:xfrm>
            <a:off x="5154944" y="3258169"/>
            <a:ext cx="1327650" cy="87438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22179" y="4196616"/>
            <a:ext cx="1526797" cy="636904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algn="ctr" defTabSz="913950"/>
            <a:r>
              <a:rPr lang="ru-RU" dirty="0">
                <a:solidFill>
                  <a:prstClr val="black"/>
                </a:solidFill>
              </a:rPr>
              <a:t>Диски «Здоровье»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408" y="8388400"/>
            <a:ext cx="1327650" cy="359905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defTabSz="913950"/>
            <a:r>
              <a:rPr lang="ru-RU" dirty="0">
                <a:solidFill>
                  <a:prstClr val="black"/>
                </a:solidFill>
              </a:rPr>
              <a:t>Гантели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522.JPG"/>
          <p:cNvPicPr>
            <a:picLocks noChangeAspect="1"/>
          </p:cNvPicPr>
          <p:nvPr/>
        </p:nvPicPr>
        <p:blipFill>
          <a:blip r:embed="rId2" cstate="print"/>
          <a:srcRect t="21607" r="18057" b="24188"/>
          <a:stretch>
            <a:fillRect/>
          </a:stretch>
        </p:blipFill>
        <p:spPr>
          <a:xfrm>
            <a:off x="242648" y="317657"/>
            <a:ext cx="4588675" cy="21456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0549.JPG"/>
          <p:cNvPicPr>
            <a:picLocks noChangeAspect="1"/>
          </p:cNvPicPr>
          <p:nvPr/>
        </p:nvPicPr>
        <p:blipFill>
          <a:blip r:embed="rId3" cstate="print"/>
          <a:srcRect l="9346" t="4990" b="12976"/>
          <a:stretch>
            <a:fillRect/>
          </a:stretch>
        </p:blipFill>
        <p:spPr>
          <a:xfrm>
            <a:off x="508171" y="3070467"/>
            <a:ext cx="2475822" cy="28153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0513.JPG"/>
          <p:cNvPicPr>
            <a:picLocks noChangeAspect="1"/>
          </p:cNvPicPr>
          <p:nvPr/>
        </p:nvPicPr>
        <p:blipFill>
          <a:blip r:embed="rId4" cstate="print"/>
          <a:srcRect l="27737" r="30641"/>
          <a:stretch>
            <a:fillRect/>
          </a:stretch>
        </p:blipFill>
        <p:spPr>
          <a:xfrm>
            <a:off x="5022181" y="380218"/>
            <a:ext cx="1626371" cy="276202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642" y="6073536"/>
            <a:ext cx="3362618" cy="237689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563.JPG"/>
          <p:cNvPicPr>
            <a:picLocks noChangeAspect="1"/>
          </p:cNvPicPr>
          <p:nvPr/>
        </p:nvPicPr>
        <p:blipFill>
          <a:blip r:embed="rId6" cstate="print"/>
          <a:srcRect l="3538" r="5474"/>
          <a:stretch>
            <a:fillRect/>
          </a:stretch>
        </p:blipFill>
        <p:spPr>
          <a:xfrm>
            <a:off x="3893678" y="6136106"/>
            <a:ext cx="2721682" cy="211439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8171" y="2695083"/>
            <a:ext cx="4049331" cy="359905"/>
          </a:xfrm>
          <a:prstGeom prst="rect">
            <a:avLst/>
          </a:prstGeom>
          <a:noFill/>
        </p:spPr>
        <p:txBody>
          <a:bodyPr wrap="square" lIns="82096" tIns="41048" rIns="82096" bIns="41048" rtlCol="0">
            <a:spAutoFit/>
          </a:bodyPr>
          <a:lstStyle/>
          <a:p>
            <a:pPr defTabSz="91422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Разнообразные массажные дорожки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88" y="8576090"/>
            <a:ext cx="6239953" cy="359905"/>
          </a:xfrm>
          <a:prstGeom prst="rect">
            <a:avLst/>
          </a:prstGeom>
          <a:noFill/>
        </p:spPr>
        <p:txBody>
          <a:bodyPr wrap="square" lIns="82096" tIns="41048" rIns="82096" bIns="41048" rtlCol="0">
            <a:spAutoFit/>
          </a:bodyPr>
          <a:lstStyle/>
          <a:p>
            <a:pPr defTabSz="91422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Массажные кольца, валики, ролики, мячи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DSC00562.JPG"/>
          <p:cNvPicPr>
            <a:picLocks noChangeAspect="1"/>
          </p:cNvPicPr>
          <p:nvPr/>
        </p:nvPicPr>
        <p:blipFill>
          <a:blip r:embed="rId7" cstate="print"/>
          <a:srcRect t="3538" r="7410"/>
          <a:stretch>
            <a:fillRect/>
          </a:stretch>
        </p:blipFill>
        <p:spPr>
          <a:xfrm>
            <a:off x="3362619" y="3383287"/>
            <a:ext cx="3030705" cy="22318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8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1_Тема Office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2016-10-27T11:47:55Z</dcterms:created>
  <dcterms:modified xsi:type="dcterms:W3CDTF">2016-10-27T11:49:28Z</dcterms:modified>
</cp:coreProperties>
</file>