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0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8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6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8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4" y="2840587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1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0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9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3" y="284058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7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5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9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9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3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6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60" indent="0">
              <a:buNone/>
              <a:defRPr sz="1600" b="1"/>
            </a:lvl5pPr>
            <a:lvl6pPr marL="2285324" indent="0">
              <a:buNone/>
              <a:defRPr sz="1600" b="1"/>
            </a:lvl6pPr>
            <a:lvl7pPr marL="2742390" indent="0">
              <a:buNone/>
              <a:defRPr sz="1600" b="1"/>
            </a:lvl7pPr>
            <a:lvl8pPr marL="3199454" indent="0">
              <a:buNone/>
              <a:defRPr sz="1600" b="1"/>
            </a:lvl8pPr>
            <a:lvl9pPr marL="36565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6" y="2899836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60" indent="0">
              <a:buNone/>
              <a:defRPr sz="1600" b="1"/>
            </a:lvl5pPr>
            <a:lvl6pPr marL="2285324" indent="0">
              <a:buNone/>
              <a:defRPr sz="1600" b="1"/>
            </a:lvl6pPr>
            <a:lvl7pPr marL="2742390" indent="0">
              <a:buNone/>
              <a:defRPr sz="1600" b="1"/>
            </a:lvl7pPr>
            <a:lvl8pPr marL="3199454" indent="0">
              <a:buNone/>
              <a:defRPr sz="1600" b="1"/>
            </a:lvl8pPr>
            <a:lvl9pPr marL="36565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6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8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9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12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0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5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30" indent="0">
              <a:buNone/>
              <a:defRPr sz="1000"/>
            </a:lvl3pPr>
            <a:lvl4pPr marL="1371194" indent="0">
              <a:buNone/>
              <a:defRPr sz="900"/>
            </a:lvl4pPr>
            <a:lvl5pPr marL="1828260" indent="0">
              <a:buNone/>
              <a:defRPr sz="900"/>
            </a:lvl5pPr>
            <a:lvl6pPr marL="2285324" indent="0">
              <a:buNone/>
              <a:defRPr sz="900"/>
            </a:lvl6pPr>
            <a:lvl7pPr marL="2742390" indent="0">
              <a:buNone/>
              <a:defRPr sz="900"/>
            </a:lvl7pPr>
            <a:lvl8pPr marL="3199454" indent="0">
              <a:buNone/>
              <a:defRPr sz="900"/>
            </a:lvl8pPr>
            <a:lvl9pPr marL="36565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08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065" indent="0">
              <a:buNone/>
              <a:defRPr sz="2800"/>
            </a:lvl2pPr>
            <a:lvl3pPr marL="914130" indent="0">
              <a:buNone/>
              <a:defRPr sz="2400"/>
            </a:lvl3pPr>
            <a:lvl4pPr marL="1371194" indent="0">
              <a:buNone/>
              <a:defRPr sz="2000"/>
            </a:lvl4pPr>
            <a:lvl5pPr marL="1828260" indent="0">
              <a:buNone/>
              <a:defRPr sz="2000"/>
            </a:lvl5pPr>
            <a:lvl6pPr marL="2285324" indent="0">
              <a:buNone/>
              <a:defRPr sz="2000"/>
            </a:lvl6pPr>
            <a:lvl7pPr marL="2742390" indent="0">
              <a:buNone/>
              <a:defRPr sz="2000"/>
            </a:lvl7pPr>
            <a:lvl8pPr marL="3199454" indent="0">
              <a:buNone/>
              <a:defRPr sz="2000"/>
            </a:lvl8pPr>
            <a:lvl9pPr marL="3656517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30" indent="0">
              <a:buNone/>
              <a:defRPr sz="1000"/>
            </a:lvl3pPr>
            <a:lvl4pPr marL="1371194" indent="0">
              <a:buNone/>
              <a:defRPr sz="900"/>
            </a:lvl4pPr>
            <a:lvl5pPr marL="1828260" indent="0">
              <a:buNone/>
              <a:defRPr sz="900"/>
            </a:lvl5pPr>
            <a:lvl6pPr marL="2285324" indent="0">
              <a:buNone/>
              <a:defRPr sz="900"/>
            </a:lvl6pPr>
            <a:lvl7pPr marL="2742390" indent="0">
              <a:buNone/>
              <a:defRPr sz="900"/>
            </a:lvl7pPr>
            <a:lvl8pPr marL="3199454" indent="0">
              <a:buNone/>
              <a:defRPr sz="900"/>
            </a:lvl8pPr>
            <a:lvl9pPr marL="36565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9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65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16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4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6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7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2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38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7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6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7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0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7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5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1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6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59" indent="0">
              <a:buNone/>
              <a:defRPr sz="2000"/>
            </a:lvl4pPr>
            <a:lvl5pPr marL="1828080" indent="0">
              <a:buNone/>
              <a:defRPr sz="2000"/>
            </a:lvl5pPr>
            <a:lvl6pPr marL="2285099" indent="0">
              <a:buNone/>
              <a:defRPr sz="2000"/>
            </a:lvl6pPr>
            <a:lvl7pPr marL="2742120" indent="0">
              <a:buNone/>
              <a:defRPr sz="2000"/>
            </a:lvl7pPr>
            <a:lvl8pPr marL="3199139" indent="0">
              <a:buNone/>
              <a:defRPr sz="2000"/>
            </a:lvl8pPr>
            <a:lvl9pPr marL="365615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7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6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5" y="2133619"/>
            <a:ext cx="6172200" cy="6034617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4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5" y="8475135"/>
            <a:ext cx="21717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5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5" indent="-342765" algn="l" defTabSz="914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8" indent="-285638" algn="l" defTabSz="914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9" indent="-228510" algn="l" defTabSz="914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1" indent="-228510" algn="l" defTabSz="914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10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6188"/>
            <a:ext cx="6172200" cy="1524000"/>
          </a:xfrm>
          <a:prstGeom prst="rect">
            <a:avLst/>
          </a:prstGeom>
        </p:spPr>
        <p:txBody>
          <a:bodyPr vert="horz" lIns="91413" tIns="45707" rIns="91413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133618"/>
            <a:ext cx="6172200" cy="6034617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3" y="8475135"/>
            <a:ext cx="1600200" cy="48683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3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4" y="8475135"/>
            <a:ext cx="2171700" cy="48683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4" y="8475135"/>
            <a:ext cx="1600200" cy="48683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3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9" indent="-342799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1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7" indent="-228533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93" indent="-228533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8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1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86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1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7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438" y="1"/>
            <a:ext cx="3850184" cy="636904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defTabSz="913950"/>
            <a:r>
              <a:rPr lang="ru-RU" sz="36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Степ-аэробика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406" y="5447897"/>
            <a:ext cx="6306335" cy="1437090"/>
          </a:xfrm>
          <a:prstGeom prst="rect">
            <a:avLst/>
          </a:prstGeom>
        </p:spPr>
        <p:txBody>
          <a:bodyPr wrap="square" lIns="82072" tIns="41036" rIns="82072" bIns="41036">
            <a:spAutoFit/>
          </a:bodyPr>
          <a:lstStyle/>
          <a:p>
            <a:pPr defTabSz="913950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аэробикой доставляют детям большое удовольствие. Для того чтобы занятия были более интересными и насыщенными, приобрели для детей индивидуальные снаряды — степы.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788" y="567911"/>
            <a:ext cx="6107188" cy="1775645"/>
          </a:xfrm>
          <a:prstGeom prst="rect">
            <a:avLst/>
          </a:prstGeom>
        </p:spPr>
        <p:txBody>
          <a:bodyPr wrap="square" lIns="82072" tIns="41036" rIns="82072" bIns="41036">
            <a:spAutoFit/>
          </a:bodyPr>
          <a:lstStyle/>
          <a:p>
            <a:pPr defTabSz="913950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работы с детьми дошкольного возраста показывает, что все перечисленные выше формы оздоровительной физической культуры положительно влияют на организм ребенка. Но наиболее эффективно — аэробика.</a:t>
            </a:r>
          </a:p>
        </p:txBody>
      </p:sp>
      <p:pic>
        <p:nvPicPr>
          <p:cNvPr id="6" name="Рисунок 5" descr="DSC00682.JPG"/>
          <p:cNvPicPr>
            <a:picLocks noChangeAspect="1"/>
          </p:cNvPicPr>
          <p:nvPr/>
        </p:nvPicPr>
        <p:blipFill>
          <a:blip r:embed="rId2" cstate="print"/>
          <a:srcRect l="1562" t="9375"/>
          <a:stretch>
            <a:fillRect/>
          </a:stretch>
        </p:blipFill>
        <p:spPr>
          <a:xfrm>
            <a:off x="1371143" y="2444828"/>
            <a:ext cx="4049331" cy="27959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0687.JPG"/>
          <p:cNvPicPr>
            <a:picLocks noChangeAspect="1"/>
          </p:cNvPicPr>
          <p:nvPr/>
        </p:nvPicPr>
        <p:blipFill>
          <a:blip r:embed="rId3" cstate="print"/>
          <a:srcRect t="8221"/>
          <a:stretch>
            <a:fillRect/>
          </a:stretch>
        </p:blipFill>
        <p:spPr>
          <a:xfrm>
            <a:off x="375410" y="6824313"/>
            <a:ext cx="3229853" cy="20953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0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3046" y="6886865"/>
            <a:ext cx="2699554" cy="1908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06" y="2194580"/>
            <a:ext cx="6173570" cy="3191449"/>
          </a:xfrm>
          <a:prstGeom prst="rect">
            <a:avLst/>
          </a:prstGeom>
        </p:spPr>
        <p:txBody>
          <a:bodyPr wrap="square" lIns="82096" tIns="41048" rIns="82096" bIns="41048">
            <a:spAutoFit/>
          </a:bodyPr>
          <a:lstStyle/>
          <a:p>
            <a:pPr defTabSz="914220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— в форме полных занятий оздоровительно-тренирующего характера с детьми старшего дошкольного возраста, продолжительностью 25—35 мин.;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— как часть</a:t>
            </a:r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занятия (продолжительность от 10 до 15 мин.);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— в форме утренней гимнастики, что усиливает ее оздоровительный и эмоциональный эффект;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— в показательных выступлениях детей на праздниках;</a:t>
            </a:r>
            <a:b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— как степ-развлечение.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1790" y="419397"/>
            <a:ext cx="5974423" cy="174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6" tIns="41048" rIns="82096" bIns="41048" numCol="1" anchor="ctr" anchorCtr="0" compatLnSpc="1">
            <a:prstTxWarp prst="textNoShape">
              <a:avLst/>
            </a:prstTxWarp>
            <a:spAutoFit/>
          </a:bodyPr>
          <a:lstStyle/>
          <a:p>
            <a:pPr defTabSz="82095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Степ — это ступенька с изменяющейся  высотой</a:t>
            </a:r>
          </a:p>
          <a:p>
            <a:pPr defTabSz="8209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Занятия степ-аэробикой обязательно сопровождаются бодрой, ритмичной музыкой, которая создает у детей хорошее настроение. Степ-аэробикой мы занимаемся в следующих вариантах: </a:t>
            </a:r>
            <a:endParaRPr lang="ru-RU" sz="29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4" name="Рисунок 3" descr="DSC00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760" y="5447895"/>
            <a:ext cx="4381244" cy="309691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2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90" y="255089"/>
            <a:ext cx="6173570" cy="1437098"/>
          </a:xfrm>
          <a:prstGeom prst="rect">
            <a:avLst/>
          </a:prstGeom>
        </p:spPr>
        <p:txBody>
          <a:bodyPr wrap="square" lIns="82080" tIns="41040" rIns="82080" bIns="41040">
            <a:spAutoFit/>
          </a:bodyPr>
          <a:lstStyle/>
          <a:p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комплекс степ-аэробики, как полного занятия, выполняется детьми в течение трех месяцев, некоторые упражнения по мере их усвоения видоизменяются и усложняются. </a:t>
            </a:r>
          </a:p>
        </p:txBody>
      </p:sp>
      <p:pic>
        <p:nvPicPr>
          <p:cNvPr id="3" name="Рисунок 2" descr="DSC00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58" y="1819190"/>
            <a:ext cx="3938694" cy="27840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028" y="6010972"/>
            <a:ext cx="4026442" cy="284612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5406" y="4634566"/>
            <a:ext cx="6306335" cy="1437098"/>
          </a:xfrm>
          <a:prstGeom prst="rect">
            <a:avLst/>
          </a:prstGeom>
        </p:spPr>
        <p:txBody>
          <a:bodyPr wrap="square" lIns="82080" tIns="41040" rIns="82080" bIns="41040">
            <a:spAutoFit/>
          </a:bodyPr>
          <a:lstStyle/>
          <a:p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распределении упражнений необходимо правильно дозировать физическую нагрузку, т.е. частота сердечных сокращений не должна превышать 150—160 уд./мин. </a:t>
            </a:r>
          </a:p>
        </p:txBody>
      </p:sp>
    </p:spTree>
    <p:extLst>
      <p:ext uri="{BB962C8B-B14F-4D97-AF65-F5344CB8AC3E}">
        <p14:creationId xmlns:p14="http://schemas.microsoft.com/office/powerpoint/2010/main" val="23837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2016-10-27T11:45:07Z</dcterms:created>
  <dcterms:modified xsi:type="dcterms:W3CDTF">2016-10-27T11:49:42Z</dcterms:modified>
</cp:coreProperties>
</file>