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</p:sldIdLst>
  <p:sldSz cx="6858000" cy="9144000" type="screen4x3"/>
  <p:notesSz cx="6858000" cy="9144000"/>
  <p:defaultTextStyle>
    <a:defPPr>
      <a:defRPr lang="ru-RU"/>
    </a:defPPr>
    <a:lvl1pPr marL="0" algn="l" defTabSz="9142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0" algn="l" defTabSz="9142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20" algn="l" defTabSz="9142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29" algn="l" defTabSz="9142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40" algn="l" defTabSz="9142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50" algn="l" defTabSz="9142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60" algn="l" defTabSz="9142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9" algn="l" defTabSz="9142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78" algn="l" defTabSz="9142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2586" y="-9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2" y="2840585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288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288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8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88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427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1" y="2840584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441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626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6" y="5875870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6" y="3875636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4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7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4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432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2" y="366186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4" y="2046818"/>
            <a:ext cx="3030141" cy="853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5" indent="0">
              <a:buNone/>
              <a:defRPr sz="1600" b="1"/>
            </a:lvl4pPr>
            <a:lvl5pPr marL="1828620" indent="0">
              <a:buNone/>
              <a:defRPr sz="1600" b="1"/>
            </a:lvl5pPr>
            <a:lvl6pPr marL="2285775" indent="0">
              <a:buNone/>
              <a:defRPr sz="1600" b="1"/>
            </a:lvl6pPr>
            <a:lvl7pPr marL="2742930" indent="0">
              <a:buNone/>
              <a:defRPr sz="1600" b="1"/>
            </a:lvl7pPr>
            <a:lvl8pPr marL="3200084" indent="0">
              <a:buNone/>
              <a:defRPr sz="1600" b="1"/>
            </a:lvl8pPr>
            <a:lvl9pPr marL="365723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4" y="2899834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8"/>
            <a:ext cx="3031331" cy="853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5" indent="0">
              <a:buNone/>
              <a:defRPr sz="1600" b="1"/>
            </a:lvl4pPr>
            <a:lvl5pPr marL="1828620" indent="0">
              <a:buNone/>
              <a:defRPr sz="1600" b="1"/>
            </a:lvl5pPr>
            <a:lvl6pPr marL="2285775" indent="0">
              <a:buNone/>
              <a:defRPr sz="1600" b="1"/>
            </a:lvl6pPr>
            <a:lvl7pPr marL="2742930" indent="0">
              <a:buNone/>
              <a:defRPr sz="1600" b="1"/>
            </a:lvl7pPr>
            <a:lvl8pPr marL="3200084" indent="0">
              <a:buNone/>
              <a:defRPr sz="1600" b="1"/>
            </a:lvl8pPr>
            <a:lvl9pPr marL="365723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4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921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5889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0710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4070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98" y="364068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913483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155" indent="0">
              <a:buNone/>
              <a:defRPr sz="1200"/>
            </a:lvl2pPr>
            <a:lvl3pPr marL="914310" indent="0">
              <a:buNone/>
              <a:defRPr sz="1000"/>
            </a:lvl3pPr>
            <a:lvl4pPr marL="1371465" indent="0">
              <a:buNone/>
              <a:defRPr sz="900"/>
            </a:lvl4pPr>
            <a:lvl5pPr marL="1828620" indent="0">
              <a:buNone/>
              <a:defRPr sz="900"/>
            </a:lvl5pPr>
            <a:lvl6pPr marL="2285775" indent="0">
              <a:buNone/>
              <a:defRPr sz="900"/>
            </a:lvl6pPr>
            <a:lvl7pPr marL="2742930" indent="0">
              <a:buNone/>
              <a:defRPr sz="900"/>
            </a:lvl7pPr>
            <a:lvl8pPr marL="3200084" indent="0">
              <a:buNone/>
              <a:defRPr sz="900"/>
            </a:lvl8pPr>
            <a:lvl9pPr marL="365723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808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3064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8" y="6400801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8" y="817035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155" indent="0">
              <a:buNone/>
              <a:defRPr sz="2800"/>
            </a:lvl2pPr>
            <a:lvl3pPr marL="914310" indent="0">
              <a:buNone/>
              <a:defRPr sz="2400"/>
            </a:lvl3pPr>
            <a:lvl4pPr marL="1371465" indent="0">
              <a:buNone/>
              <a:defRPr sz="2000"/>
            </a:lvl4pPr>
            <a:lvl5pPr marL="1828620" indent="0">
              <a:buNone/>
              <a:defRPr sz="2000"/>
            </a:lvl5pPr>
            <a:lvl6pPr marL="2285775" indent="0">
              <a:buNone/>
              <a:defRPr sz="2000"/>
            </a:lvl6pPr>
            <a:lvl7pPr marL="2742930" indent="0">
              <a:buNone/>
              <a:defRPr sz="2000"/>
            </a:lvl7pPr>
            <a:lvl8pPr marL="3200084" indent="0">
              <a:buNone/>
              <a:defRPr sz="2000"/>
            </a:lvl8pPr>
            <a:lvl9pPr marL="3657239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8" y="7156454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155" indent="0">
              <a:buNone/>
              <a:defRPr sz="1200"/>
            </a:lvl2pPr>
            <a:lvl3pPr marL="914310" indent="0">
              <a:buNone/>
              <a:defRPr sz="1000"/>
            </a:lvl3pPr>
            <a:lvl4pPr marL="1371465" indent="0">
              <a:buNone/>
              <a:defRPr sz="900"/>
            </a:lvl4pPr>
            <a:lvl5pPr marL="1828620" indent="0">
              <a:buNone/>
              <a:defRPr sz="900"/>
            </a:lvl5pPr>
            <a:lvl6pPr marL="2285775" indent="0">
              <a:buNone/>
              <a:defRPr sz="900"/>
            </a:lvl6pPr>
            <a:lvl7pPr marL="2742930" indent="0">
              <a:buNone/>
              <a:defRPr sz="900"/>
            </a:lvl7pPr>
            <a:lvl8pPr marL="3200084" indent="0">
              <a:buNone/>
              <a:defRPr sz="900"/>
            </a:lvl8pPr>
            <a:lvl9pPr marL="365723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8925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773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8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87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699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6" y="5875870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6" y="3875637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178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8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5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000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3" y="366187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5" y="2046818"/>
            <a:ext cx="3030141" cy="853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0" indent="0">
              <a:buNone/>
              <a:defRPr sz="2000" b="1"/>
            </a:lvl2pPr>
            <a:lvl3pPr marL="914220" indent="0">
              <a:buNone/>
              <a:defRPr sz="1800" b="1"/>
            </a:lvl3pPr>
            <a:lvl4pPr marL="1371329" indent="0">
              <a:buNone/>
              <a:defRPr sz="1600" b="1"/>
            </a:lvl4pPr>
            <a:lvl5pPr marL="1828440" indent="0">
              <a:buNone/>
              <a:defRPr sz="1600" b="1"/>
            </a:lvl5pPr>
            <a:lvl6pPr marL="2285550" indent="0">
              <a:buNone/>
              <a:defRPr sz="1600" b="1"/>
            </a:lvl6pPr>
            <a:lvl7pPr marL="2742660" indent="0">
              <a:buNone/>
              <a:defRPr sz="1600" b="1"/>
            </a:lvl7pPr>
            <a:lvl8pPr marL="3199769" indent="0">
              <a:buNone/>
              <a:defRPr sz="1600" b="1"/>
            </a:lvl8pPr>
            <a:lvl9pPr marL="365687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5" y="2899835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8"/>
            <a:ext cx="3031331" cy="853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0" indent="0">
              <a:buNone/>
              <a:defRPr sz="2000" b="1"/>
            </a:lvl2pPr>
            <a:lvl3pPr marL="914220" indent="0">
              <a:buNone/>
              <a:defRPr sz="1800" b="1"/>
            </a:lvl3pPr>
            <a:lvl4pPr marL="1371329" indent="0">
              <a:buNone/>
              <a:defRPr sz="1600" b="1"/>
            </a:lvl4pPr>
            <a:lvl5pPr marL="1828440" indent="0">
              <a:buNone/>
              <a:defRPr sz="1600" b="1"/>
            </a:lvl5pPr>
            <a:lvl6pPr marL="2285550" indent="0">
              <a:buNone/>
              <a:defRPr sz="1600" b="1"/>
            </a:lvl6pPr>
            <a:lvl7pPr marL="2742660" indent="0">
              <a:buNone/>
              <a:defRPr sz="1600" b="1"/>
            </a:lvl7pPr>
            <a:lvl8pPr marL="3199769" indent="0">
              <a:buNone/>
              <a:defRPr sz="1600" b="1"/>
            </a:lvl8pPr>
            <a:lvl9pPr marL="365687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5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293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88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136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4070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99" y="364068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913484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110" indent="0">
              <a:buNone/>
              <a:defRPr sz="1200"/>
            </a:lvl2pPr>
            <a:lvl3pPr marL="914220" indent="0">
              <a:buNone/>
              <a:defRPr sz="1000"/>
            </a:lvl3pPr>
            <a:lvl4pPr marL="1371329" indent="0">
              <a:buNone/>
              <a:defRPr sz="900"/>
            </a:lvl4pPr>
            <a:lvl5pPr marL="1828440" indent="0">
              <a:buNone/>
              <a:defRPr sz="900"/>
            </a:lvl5pPr>
            <a:lvl6pPr marL="2285550" indent="0">
              <a:buNone/>
              <a:defRPr sz="900"/>
            </a:lvl6pPr>
            <a:lvl7pPr marL="2742660" indent="0">
              <a:buNone/>
              <a:defRPr sz="900"/>
            </a:lvl7pPr>
            <a:lvl8pPr marL="3199769" indent="0">
              <a:buNone/>
              <a:defRPr sz="900"/>
            </a:lvl8pPr>
            <a:lvl9pPr marL="365687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410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8" y="6400801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8" y="817035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110" indent="0">
              <a:buNone/>
              <a:defRPr sz="2800"/>
            </a:lvl2pPr>
            <a:lvl3pPr marL="914220" indent="0">
              <a:buNone/>
              <a:defRPr sz="2400"/>
            </a:lvl3pPr>
            <a:lvl4pPr marL="1371329" indent="0">
              <a:buNone/>
              <a:defRPr sz="2000"/>
            </a:lvl4pPr>
            <a:lvl5pPr marL="1828440" indent="0">
              <a:buNone/>
              <a:defRPr sz="2000"/>
            </a:lvl5pPr>
            <a:lvl6pPr marL="2285550" indent="0">
              <a:buNone/>
              <a:defRPr sz="2000"/>
            </a:lvl6pPr>
            <a:lvl7pPr marL="2742660" indent="0">
              <a:buNone/>
              <a:defRPr sz="2000"/>
            </a:lvl7pPr>
            <a:lvl8pPr marL="3199769" indent="0">
              <a:buNone/>
              <a:defRPr sz="2000"/>
            </a:lvl8pPr>
            <a:lvl9pPr marL="3656878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8" y="7156455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110" indent="0">
              <a:buNone/>
              <a:defRPr sz="1200"/>
            </a:lvl2pPr>
            <a:lvl3pPr marL="914220" indent="0">
              <a:buNone/>
              <a:defRPr sz="1000"/>
            </a:lvl3pPr>
            <a:lvl4pPr marL="1371329" indent="0">
              <a:buNone/>
              <a:defRPr sz="900"/>
            </a:lvl4pPr>
            <a:lvl5pPr marL="1828440" indent="0">
              <a:buNone/>
              <a:defRPr sz="900"/>
            </a:lvl5pPr>
            <a:lvl6pPr marL="2285550" indent="0">
              <a:buNone/>
              <a:defRPr sz="900"/>
            </a:lvl6pPr>
            <a:lvl7pPr marL="2742660" indent="0">
              <a:buNone/>
              <a:defRPr sz="900"/>
            </a:lvl7pPr>
            <a:lvl8pPr marL="3199769" indent="0">
              <a:buNone/>
              <a:defRPr sz="900"/>
            </a:lvl8pPr>
            <a:lvl9pPr marL="365687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603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3" y="366187"/>
            <a:ext cx="6172200" cy="1524000"/>
          </a:xfrm>
          <a:prstGeom prst="rect">
            <a:avLst/>
          </a:prstGeom>
        </p:spPr>
        <p:txBody>
          <a:bodyPr vert="horz" lIns="91422" tIns="45711" rIns="91422" bIns="45711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3" y="2133617"/>
            <a:ext cx="6172200" cy="6034617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2" y="8475135"/>
            <a:ext cx="1600200" cy="486833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3" y="8475135"/>
            <a:ext cx="2171700" cy="486833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3" y="8475135"/>
            <a:ext cx="1600200" cy="486833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89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22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3" indent="-342833" algn="l" defTabSz="91422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04" indent="-285694" algn="l" defTabSz="91422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5" indent="-228555" algn="l" defTabSz="91422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5" indent="-228555" algn="l" defTabSz="91422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96" indent="-228555" algn="l" defTabSz="91422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06" indent="-228555" algn="l" defTabSz="9142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14" indent="-228555" algn="l" defTabSz="9142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24" indent="-228555" algn="l" defTabSz="9142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34" indent="-228555" algn="l" defTabSz="9142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0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0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9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40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50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60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9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78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2" y="366186"/>
            <a:ext cx="6172200" cy="1524000"/>
          </a:xfrm>
          <a:prstGeom prst="rect">
            <a:avLst/>
          </a:prstGeom>
        </p:spPr>
        <p:txBody>
          <a:bodyPr vert="horz" lIns="91431" tIns="45716" rIns="91431" bIns="4571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2" y="2133616"/>
            <a:ext cx="6172200" cy="6034617"/>
          </a:xfrm>
          <a:prstGeom prst="rect">
            <a:avLst/>
          </a:prstGeom>
        </p:spPr>
        <p:txBody>
          <a:bodyPr vert="horz" lIns="91431" tIns="45716" rIns="91431" bIns="4571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1" y="8475135"/>
            <a:ext cx="1600200" cy="486833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0"/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10"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2" y="8475135"/>
            <a:ext cx="2171700" cy="486833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2" y="8475135"/>
            <a:ext cx="1600200" cy="486833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0"/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1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083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3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6" indent="-342866" algn="l" defTabSz="9143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7" indent="-285722" algn="l" defTabSz="91431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8" indent="-228578" algn="l" defTabSz="9143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3" indent="-228578" algn="l" defTabSz="9143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8" indent="-228578" algn="l" defTabSz="9143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53" indent="-228578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7" indent="-228578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62" indent="-228578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7" indent="-228578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5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5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3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9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rgbClr val="FFFF00">
                <a:alpha val="85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4554" y="129971"/>
            <a:ext cx="5443363" cy="575348"/>
          </a:xfrm>
          <a:prstGeom prst="rect">
            <a:avLst/>
          </a:prstGeom>
          <a:noFill/>
        </p:spPr>
        <p:txBody>
          <a:bodyPr wrap="square" lIns="82088" tIns="41044" rIns="82088" bIns="41044" rtlCol="0">
            <a:spAutoFit/>
          </a:bodyPr>
          <a:lstStyle/>
          <a:p>
            <a:pPr defTabSz="914130"/>
            <a:r>
              <a:rPr lang="ru-RU" sz="3200" b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Ритмическая </a:t>
            </a:r>
            <a:r>
              <a:rPr lang="ru-RU" sz="3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гимнастика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5410" y="693037"/>
            <a:ext cx="6040805" cy="1744899"/>
          </a:xfrm>
          <a:prstGeom prst="rect">
            <a:avLst/>
          </a:prstGeom>
          <a:noFill/>
        </p:spPr>
        <p:txBody>
          <a:bodyPr wrap="square" lIns="82088" tIns="41044" rIns="82088" bIns="41044" rtlCol="0">
            <a:spAutoFit/>
          </a:bodyPr>
          <a:lstStyle/>
          <a:p>
            <a:pPr defTabSz="914130"/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Само название этого вида двигательной деятельности указывает на ритмический характер движений, а они отражают естественную потребность ребенка.</a:t>
            </a:r>
          </a:p>
          <a:p>
            <a:pPr defTabSz="914130"/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Упражнения ритмической гимнастики мы используем в различных частях занятия.     </a:t>
            </a:r>
          </a:p>
          <a:p>
            <a:pPr defTabSz="914130"/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</a:t>
            </a:r>
          </a:p>
        </p:txBody>
      </p:sp>
      <p:pic>
        <p:nvPicPr>
          <p:cNvPr id="4" name="Рисунок 3" descr="DSC003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145" y="2132007"/>
            <a:ext cx="3871550" cy="2736633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DSC016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31558" y="6198662"/>
            <a:ext cx="3850184" cy="272153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DSC01668.JPG"/>
          <p:cNvPicPr>
            <a:picLocks noChangeAspect="1"/>
          </p:cNvPicPr>
          <p:nvPr/>
        </p:nvPicPr>
        <p:blipFill>
          <a:blip r:embed="rId4" cstate="print"/>
          <a:srcRect l="5131"/>
          <a:stretch>
            <a:fillRect/>
          </a:stretch>
        </p:blipFill>
        <p:spPr>
          <a:xfrm>
            <a:off x="176261" y="6448919"/>
            <a:ext cx="2389769" cy="1889262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75406" y="4884822"/>
            <a:ext cx="6173570" cy="1467900"/>
          </a:xfrm>
          <a:prstGeom prst="rect">
            <a:avLst/>
          </a:prstGeom>
        </p:spPr>
        <p:txBody>
          <a:bodyPr wrap="square" lIns="82088" tIns="41044" rIns="82088" bIns="41044">
            <a:spAutoFit/>
          </a:bodyPr>
          <a:lstStyle/>
          <a:p>
            <a:pPr defTabSz="914130"/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подготовительной части занятия ритмическая музыка помогает усвоить определенный ритм ходьбы, бега и прыжков, выполнять в соответствии с ритмическим рисунком музыки повороты, остановки, танцевальные шаги.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6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rgbClr val="FFFF00">
                <a:alpha val="85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643" y="255092"/>
            <a:ext cx="6306335" cy="636896"/>
          </a:xfrm>
          <a:prstGeom prst="rect">
            <a:avLst/>
          </a:prstGeom>
        </p:spPr>
        <p:txBody>
          <a:bodyPr wrap="square" lIns="82096" tIns="41048" rIns="82096" bIns="41048">
            <a:sp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основной части комплекс общеразвивающих упражнений  заменяем музыкально-ритмической композицией.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1790" y="7262251"/>
            <a:ext cx="5775276" cy="1467900"/>
          </a:xfrm>
          <a:prstGeom prst="rect">
            <a:avLst/>
          </a:prstGeom>
        </p:spPr>
        <p:txBody>
          <a:bodyPr wrap="square" lIns="82096" tIns="41048" rIns="82096" bIns="41048">
            <a:sp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 в заключительной части мы даем упражнения на успокоение и расслабление в сочетании с музыкой, задающей медленный темп и ненапряженный ритм, что позволяет более качественно решить задачи восстановления организма после нагрузки.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5" name="Рисунок 4" descr="DSC017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788" y="1193550"/>
            <a:ext cx="3694530" cy="2611505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DSC016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7940" y="4008927"/>
            <a:ext cx="3760912" cy="2658428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DSC00850.JPG"/>
          <p:cNvPicPr>
            <a:picLocks noChangeAspect="1"/>
          </p:cNvPicPr>
          <p:nvPr/>
        </p:nvPicPr>
        <p:blipFill>
          <a:blip r:embed="rId4" cstate="print"/>
          <a:srcRect l="10448" t="13129" r="5555"/>
          <a:stretch>
            <a:fillRect/>
          </a:stretch>
        </p:blipFill>
        <p:spPr>
          <a:xfrm>
            <a:off x="176266" y="4947384"/>
            <a:ext cx="2668484" cy="2069827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487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108</Words>
  <Application>Microsoft Office PowerPoint</Application>
  <PresentationFormat>Экран (4:3)</PresentationFormat>
  <Paragraphs>7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</vt:i4>
      </vt:variant>
    </vt:vector>
  </HeadingPairs>
  <TitlesOfParts>
    <vt:vector size="4" baseType="lpstr">
      <vt:lpstr>1_Тема Office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</cp:lastModifiedBy>
  <cp:revision>2</cp:revision>
  <dcterms:created xsi:type="dcterms:W3CDTF">2016-10-27T11:46:48Z</dcterms:created>
  <dcterms:modified xsi:type="dcterms:W3CDTF">2016-10-27T11:50:37Z</dcterms:modified>
</cp:coreProperties>
</file>