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</p:sldIdLst>
  <p:sldSz cx="6858000" cy="9144000" type="screen4x3"/>
  <p:notesSz cx="6858000" cy="9144000"/>
  <p:defaultTextStyle>
    <a:defPPr>
      <a:defRPr lang="ru-RU"/>
    </a:defPPr>
    <a:lvl1pPr marL="0" algn="l" defTabSz="9138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30" algn="l" defTabSz="9138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60" algn="l" defTabSz="9138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89" algn="l" defTabSz="9138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719" algn="l" defTabSz="9138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649" algn="l" defTabSz="9138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580" algn="l" defTabSz="9138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508" algn="l" defTabSz="9138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434" algn="l" defTabSz="9138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586" y="-90"/>
      </p:cViewPr>
      <p:guideLst>
        <p:guide orient="horz" pos="2880"/>
        <p:guide pos="21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6" y="2840590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2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8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93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51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4" y="2840587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8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83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3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58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80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9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5" y="366188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7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0" indent="0">
              <a:buNone/>
              <a:defRPr sz="2000" b="1"/>
            </a:lvl2pPr>
            <a:lvl3pPr marL="914040" indent="0">
              <a:buNone/>
              <a:defRPr sz="1800" b="1"/>
            </a:lvl3pPr>
            <a:lvl4pPr marL="1371059" indent="0">
              <a:buNone/>
              <a:defRPr sz="1600" b="1"/>
            </a:lvl4pPr>
            <a:lvl5pPr marL="1828080" indent="0">
              <a:buNone/>
              <a:defRPr sz="1600" b="1"/>
            </a:lvl5pPr>
            <a:lvl6pPr marL="2285099" indent="0">
              <a:buNone/>
              <a:defRPr sz="1600" b="1"/>
            </a:lvl6pPr>
            <a:lvl7pPr marL="2742120" indent="0">
              <a:buNone/>
              <a:defRPr sz="1600" b="1"/>
            </a:lvl7pPr>
            <a:lvl8pPr marL="3199139" indent="0">
              <a:buNone/>
              <a:defRPr sz="1600" b="1"/>
            </a:lvl8pPr>
            <a:lvl9pPr marL="36561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7" y="2899837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0" indent="0">
              <a:buNone/>
              <a:defRPr sz="2000" b="1"/>
            </a:lvl2pPr>
            <a:lvl3pPr marL="914040" indent="0">
              <a:buNone/>
              <a:defRPr sz="1800" b="1"/>
            </a:lvl3pPr>
            <a:lvl4pPr marL="1371059" indent="0">
              <a:buNone/>
              <a:defRPr sz="1600" b="1"/>
            </a:lvl4pPr>
            <a:lvl5pPr marL="1828080" indent="0">
              <a:buNone/>
              <a:defRPr sz="1600" b="1"/>
            </a:lvl5pPr>
            <a:lvl6pPr marL="2285099" indent="0">
              <a:buNone/>
              <a:defRPr sz="1600" b="1"/>
            </a:lvl6pPr>
            <a:lvl7pPr marL="2742120" indent="0">
              <a:buNone/>
              <a:defRPr sz="1600" b="1"/>
            </a:lvl7pPr>
            <a:lvl8pPr marL="3199139" indent="0">
              <a:buNone/>
              <a:defRPr sz="1600" b="1"/>
            </a:lvl8pPr>
            <a:lvl9pPr marL="36561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7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12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49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31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301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86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020" indent="0">
              <a:buNone/>
              <a:defRPr sz="1200"/>
            </a:lvl2pPr>
            <a:lvl3pPr marL="914040" indent="0">
              <a:buNone/>
              <a:defRPr sz="1000"/>
            </a:lvl3pPr>
            <a:lvl4pPr marL="1371059" indent="0">
              <a:buNone/>
              <a:defRPr sz="900"/>
            </a:lvl4pPr>
            <a:lvl5pPr marL="1828080" indent="0">
              <a:buNone/>
              <a:defRPr sz="900"/>
            </a:lvl5pPr>
            <a:lvl6pPr marL="2285099" indent="0">
              <a:buNone/>
              <a:defRPr sz="900"/>
            </a:lvl6pPr>
            <a:lvl7pPr marL="2742120" indent="0">
              <a:buNone/>
              <a:defRPr sz="900"/>
            </a:lvl7pPr>
            <a:lvl8pPr marL="3199139" indent="0">
              <a:buNone/>
              <a:defRPr sz="900"/>
            </a:lvl8pPr>
            <a:lvl9pPr marL="365615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9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5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020" indent="0">
              <a:buNone/>
              <a:defRPr sz="2800"/>
            </a:lvl2pPr>
            <a:lvl3pPr marL="914040" indent="0">
              <a:buNone/>
              <a:defRPr sz="2400"/>
            </a:lvl3pPr>
            <a:lvl4pPr marL="1371059" indent="0">
              <a:buNone/>
              <a:defRPr sz="2000"/>
            </a:lvl4pPr>
            <a:lvl5pPr marL="1828080" indent="0">
              <a:buNone/>
              <a:defRPr sz="2000"/>
            </a:lvl5pPr>
            <a:lvl6pPr marL="2285099" indent="0">
              <a:buNone/>
              <a:defRPr sz="2000"/>
            </a:lvl6pPr>
            <a:lvl7pPr marL="2742120" indent="0">
              <a:buNone/>
              <a:defRPr sz="2000"/>
            </a:lvl7pPr>
            <a:lvl8pPr marL="3199139" indent="0">
              <a:buNone/>
              <a:defRPr sz="2000"/>
            </a:lvl8pPr>
            <a:lvl9pPr marL="3656156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57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020" indent="0">
              <a:buNone/>
              <a:defRPr sz="1200"/>
            </a:lvl2pPr>
            <a:lvl3pPr marL="914040" indent="0">
              <a:buNone/>
              <a:defRPr sz="1000"/>
            </a:lvl3pPr>
            <a:lvl4pPr marL="1371059" indent="0">
              <a:buNone/>
              <a:defRPr sz="900"/>
            </a:lvl4pPr>
            <a:lvl5pPr marL="1828080" indent="0">
              <a:buNone/>
              <a:defRPr sz="900"/>
            </a:lvl5pPr>
            <a:lvl6pPr marL="2285099" indent="0">
              <a:buNone/>
              <a:defRPr sz="900"/>
            </a:lvl6pPr>
            <a:lvl7pPr marL="2742120" indent="0">
              <a:buNone/>
              <a:defRPr sz="900"/>
            </a:lvl7pPr>
            <a:lvl8pPr marL="3199139" indent="0">
              <a:buNone/>
              <a:defRPr sz="900"/>
            </a:lvl8pPr>
            <a:lvl9pPr marL="365615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20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31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90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10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1" y="2840584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02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29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36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83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4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10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6186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4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4" indent="0">
              <a:buNone/>
              <a:defRPr sz="1600" b="1"/>
            </a:lvl8pPr>
            <a:lvl9pPr marL="36572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4" y="2899834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4" indent="0">
              <a:buNone/>
              <a:defRPr sz="1600" b="1"/>
            </a:lvl8pPr>
            <a:lvl9pPr marL="36572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4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52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77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4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5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79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8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8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4" indent="0">
              <a:buNone/>
              <a:defRPr sz="900"/>
            </a:lvl8pPr>
            <a:lvl9pPr marL="36572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07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10" indent="0">
              <a:buNone/>
              <a:defRPr sz="2400"/>
            </a:lvl3pPr>
            <a:lvl4pPr marL="1371465" indent="0">
              <a:buNone/>
              <a:defRPr sz="2000"/>
            </a:lvl4pPr>
            <a:lvl5pPr marL="1828620" indent="0">
              <a:buNone/>
              <a:defRPr sz="2000"/>
            </a:lvl5pPr>
            <a:lvl6pPr marL="2285775" indent="0">
              <a:buNone/>
              <a:defRPr sz="2000"/>
            </a:lvl6pPr>
            <a:lvl7pPr marL="2742930" indent="0">
              <a:buNone/>
              <a:defRPr sz="2000"/>
            </a:lvl7pPr>
            <a:lvl8pPr marL="3200084" indent="0">
              <a:buNone/>
              <a:defRPr sz="2000"/>
            </a:lvl8pPr>
            <a:lvl9pPr marL="365723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54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4" indent="0">
              <a:buNone/>
              <a:defRPr sz="900"/>
            </a:lvl8pPr>
            <a:lvl9pPr marL="36572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33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882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87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1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8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9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2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9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0" indent="0">
              <a:buNone/>
              <a:defRPr sz="2000" b="1"/>
            </a:lvl2pPr>
            <a:lvl3pPr marL="913860" indent="0">
              <a:buNone/>
              <a:defRPr sz="1800" b="1"/>
            </a:lvl3pPr>
            <a:lvl4pPr marL="1370789" indent="0">
              <a:buNone/>
              <a:defRPr sz="1600" b="1"/>
            </a:lvl4pPr>
            <a:lvl5pPr marL="1827719" indent="0">
              <a:buNone/>
              <a:defRPr sz="1600" b="1"/>
            </a:lvl5pPr>
            <a:lvl6pPr marL="2284649" indent="0">
              <a:buNone/>
              <a:defRPr sz="1600" b="1"/>
            </a:lvl6pPr>
            <a:lvl7pPr marL="2741580" indent="0">
              <a:buNone/>
              <a:defRPr sz="1600" b="1"/>
            </a:lvl7pPr>
            <a:lvl8pPr marL="3198508" indent="0">
              <a:buNone/>
              <a:defRPr sz="1600" b="1"/>
            </a:lvl8pPr>
            <a:lvl9pPr marL="365543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9" y="2899837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0" indent="0">
              <a:buNone/>
              <a:defRPr sz="2000" b="1"/>
            </a:lvl2pPr>
            <a:lvl3pPr marL="913860" indent="0">
              <a:buNone/>
              <a:defRPr sz="1800" b="1"/>
            </a:lvl3pPr>
            <a:lvl4pPr marL="1370789" indent="0">
              <a:buNone/>
              <a:defRPr sz="1600" b="1"/>
            </a:lvl4pPr>
            <a:lvl5pPr marL="1827719" indent="0">
              <a:buNone/>
              <a:defRPr sz="1600" b="1"/>
            </a:lvl5pPr>
            <a:lvl6pPr marL="2284649" indent="0">
              <a:buNone/>
              <a:defRPr sz="1600" b="1"/>
            </a:lvl6pPr>
            <a:lvl7pPr marL="2741580" indent="0">
              <a:buNone/>
              <a:defRPr sz="1600" b="1"/>
            </a:lvl7pPr>
            <a:lvl8pPr marL="3198508" indent="0">
              <a:buNone/>
              <a:defRPr sz="1600" b="1"/>
            </a:lvl8pPr>
            <a:lvl9pPr marL="365543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7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8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9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5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304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9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6930" indent="0">
              <a:buNone/>
              <a:defRPr sz="1200"/>
            </a:lvl2pPr>
            <a:lvl3pPr marL="913860" indent="0">
              <a:buNone/>
              <a:defRPr sz="1000"/>
            </a:lvl3pPr>
            <a:lvl4pPr marL="1370789" indent="0">
              <a:buNone/>
              <a:defRPr sz="900"/>
            </a:lvl4pPr>
            <a:lvl5pPr marL="1827719" indent="0">
              <a:buNone/>
              <a:defRPr sz="900"/>
            </a:lvl5pPr>
            <a:lvl6pPr marL="2284649" indent="0">
              <a:buNone/>
              <a:defRPr sz="900"/>
            </a:lvl6pPr>
            <a:lvl7pPr marL="2741580" indent="0">
              <a:buNone/>
              <a:defRPr sz="900"/>
            </a:lvl7pPr>
            <a:lvl8pPr marL="3198508" indent="0">
              <a:buNone/>
              <a:defRPr sz="900"/>
            </a:lvl8pPr>
            <a:lvl9pPr marL="365543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0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6930" indent="0">
              <a:buNone/>
              <a:defRPr sz="2800"/>
            </a:lvl2pPr>
            <a:lvl3pPr marL="913860" indent="0">
              <a:buNone/>
              <a:defRPr sz="2400"/>
            </a:lvl3pPr>
            <a:lvl4pPr marL="1370789" indent="0">
              <a:buNone/>
              <a:defRPr sz="2000"/>
            </a:lvl4pPr>
            <a:lvl5pPr marL="1827719" indent="0">
              <a:buNone/>
              <a:defRPr sz="2000"/>
            </a:lvl5pPr>
            <a:lvl6pPr marL="2284649" indent="0">
              <a:buNone/>
              <a:defRPr sz="2000"/>
            </a:lvl6pPr>
            <a:lvl7pPr marL="2741580" indent="0">
              <a:buNone/>
              <a:defRPr sz="2000"/>
            </a:lvl7pPr>
            <a:lvl8pPr marL="3198508" indent="0">
              <a:buNone/>
              <a:defRPr sz="2000"/>
            </a:lvl8pPr>
            <a:lvl9pPr marL="3655434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59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6930" indent="0">
              <a:buNone/>
              <a:defRPr sz="1200"/>
            </a:lvl2pPr>
            <a:lvl3pPr marL="913860" indent="0">
              <a:buNone/>
              <a:defRPr sz="1000"/>
            </a:lvl3pPr>
            <a:lvl4pPr marL="1370789" indent="0">
              <a:buNone/>
              <a:defRPr sz="900"/>
            </a:lvl4pPr>
            <a:lvl5pPr marL="1827719" indent="0">
              <a:buNone/>
              <a:defRPr sz="900"/>
            </a:lvl5pPr>
            <a:lvl6pPr marL="2284649" indent="0">
              <a:buNone/>
              <a:defRPr sz="900"/>
            </a:lvl6pPr>
            <a:lvl7pPr marL="2741580" indent="0">
              <a:buNone/>
              <a:defRPr sz="900"/>
            </a:lvl7pPr>
            <a:lvl8pPr marL="3198508" indent="0">
              <a:buNone/>
              <a:defRPr sz="900"/>
            </a:lvl8pPr>
            <a:lvl9pPr marL="365543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4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  <a:prstGeom prst="rect">
            <a:avLst/>
          </a:prstGeom>
        </p:spPr>
        <p:txBody>
          <a:bodyPr vert="horz" lIns="91386" tIns="45693" rIns="91386" bIns="4569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7" y="2133622"/>
            <a:ext cx="6172200" cy="6034617"/>
          </a:xfrm>
          <a:prstGeom prst="rect">
            <a:avLst/>
          </a:prstGeom>
        </p:spPr>
        <p:txBody>
          <a:bodyPr vert="horz" lIns="91386" tIns="45693" rIns="91386" bIns="4569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6" y="8475135"/>
            <a:ext cx="1600200" cy="486833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7" y="8475135"/>
            <a:ext cx="2171700" cy="486833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7" y="8475135"/>
            <a:ext cx="1600200" cy="486833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6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38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97" indent="-342697" algn="l" defTabSz="9138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12" indent="-285581" algn="l" defTabSz="9138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25" indent="-228465" algn="l" defTabSz="91386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53" indent="-228465" algn="l" defTabSz="91386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87" indent="-228465" algn="l" defTabSz="91386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14" indent="-228465" algn="l" defTabSz="9138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43" indent="-228465" algn="l" defTabSz="9138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72" indent="-228465" algn="l" defTabSz="9138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02" indent="-228465" algn="l" defTabSz="9138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0" algn="l" defTabSz="913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0" algn="l" defTabSz="913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89" algn="l" defTabSz="913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19" algn="l" defTabSz="913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49" algn="l" defTabSz="913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80" algn="l" defTabSz="913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08" algn="l" defTabSz="913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34" algn="l" defTabSz="913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5" y="366188"/>
            <a:ext cx="6172200" cy="1524000"/>
          </a:xfrm>
          <a:prstGeom prst="rect">
            <a:avLst/>
          </a:prstGeom>
        </p:spPr>
        <p:txBody>
          <a:bodyPr vert="horz" lIns="91404" tIns="45702" rIns="91404" bIns="457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5" y="2133619"/>
            <a:ext cx="6172200" cy="6034617"/>
          </a:xfrm>
          <a:prstGeom prst="rect">
            <a:avLst/>
          </a:prstGeom>
        </p:spPr>
        <p:txBody>
          <a:bodyPr vert="horz" lIns="91404" tIns="45702" rIns="91404" bIns="457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4" y="8475135"/>
            <a:ext cx="1600200" cy="486833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40"/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40"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5" y="8475135"/>
            <a:ext cx="2171700" cy="486833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4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5" y="8475135"/>
            <a:ext cx="1600200" cy="486833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40"/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4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9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5" indent="-342765" algn="l" defTabSz="914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58" indent="-285638" algn="l" defTabSz="914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49" indent="-228510" algn="l" defTabSz="914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9" indent="-228510" algn="l" defTabSz="914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91" indent="-228510" algn="l" defTabSz="914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10" indent="-228510" algn="l" defTabSz="914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29" indent="-228510" algn="l" defTabSz="914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48" indent="-228510" algn="l" defTabSz="914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68" indent="-228510" algn="l" defTabSz="914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9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99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9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56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6186"/>
            <a:ext cx="6172200" cy="1524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133616"/>
            <a:ext cx="6172200" cy="6034617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1" y="8475135"/>
            <a:ext cx="1600200" cy="48683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10"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2" y="8475135"/>
            <a:ext cx="2171700" cy="48683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2" y="8475135"/>
            <a:ext cx="1600200" cy="48683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1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8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8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3" indent="-228578" algn="l" defTabSz="9143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8" indent="-228578" algn="l" defTabSz="9143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3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7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2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7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060" y="16"/>
            <a:ext cx="4514008" cy="744625"/>
          </a:xfrm>
          <a:prstGeom prst="rect">
            <a:avLst/>
          </a:prstGeom>
          <a:noFill/>
        </p:spPr>
        <p:txBody>
          <a:bodyPr wrap="square" lIns="82055" tIns="41028" rIns="82055" bIns="41028" rtlCol="0">
            <a:spAutoFit/>
          </a:bodyPr>
          <a:lstStyle/>
          <a:p>
            <a:pPr defTabSz="913769"/>
            <a:r>
              <a:rPr lang="ru-RU" sz="43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Плавание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032" y="693045"/>
            <a:ext cx="6040805" cy="6238437"/>
          </a:xfrm>
          <a:prstGeom prst="rect">
            <a:avLst/>
          </a:prstGeom>
          <a:noFill/>
        </p:spPr>
        <p:txBody>
          <a:bodyPr wrap="square" lIns="82055" tIns="41028" rIns="82055" bIns="41028" rtlCol="0">
            <a:spAutoFit/>
          </a:bodyPr>
          <a:lstStyle/>
          <a:p>
            <a:pPr defTabSz="913769"/>
            <a:r>
              <a:rPr lang="ru-RU" sz="25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Купание, игры в воде, плавание благоприятны для всестороннего физического развития ребенка.   </a:t>
            </a:r>
          </a:p>
          <a:p>
            <a:pPr defTabSz="913769"/>
            <a:r>
              <a:rPr lang="ru-RU" sz="25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defTabSz="913769"/>
            <a:r>
              <a:rPr lang="ru-RU" sz="25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</a:p>
          <a:p>
            <a:pPr defTabSz="913769"/>
            <a:endParaRPr lang="ru-RU" sz="25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defTabSz="913769"/>
            <a:endParaRPr lang="ru-RU" sz="25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defTabSz="913769"/>
            <a:endParaRPr lang="ru-RU" sz="25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defTabSz="913769"/>
            <a:endParaRPr lang="ru-RU" sz="25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defTabSz="913769"/>
            <a:endParaRPr lang="ru-RU" sz="25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defTabSz="913769"/>
            <a:endParaRPr lang="ru-RU" sz="25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defTabSz="913769"/>
            <a:r>
              <a:rPr lang="ru-RU" sz="25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Работоспособность мышц у дошкольников невелика, они довольно быстро утомляются при статических нагрузках. Детям более свойственна динамика. </a:t>
            </a:r>
          </a:p>
        </p:txBody>
      </p:sp>
      <p:pic>
        <p:nvPicPr>
          <p:cNvPr id="6" name="Рисунок 5" descr="DSC013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2573" y="6511490"/>
            <a:ext cx="3086488" cy="231486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01310.JPG"/>
          <p:cNvPicPr>
            <a:picLocks noChangeAspect="1"/>
          </p:cNvPicPr>
          <p:nvPr/>
        </p:nvPicPr>
        <p:blipFill>
          <a:blip r:embed="rId3" cstate="print"/>
          <a:srcRect l="10135" t="21622"/>
          <a:stretch>
            <a:fillRect/>
          </a:stretch>
        </p:blipFill>
        <p:spPr>
          <a:xfrm>
            <a:off x="1070024" y="2132017"/>
            <a:ext cx="3825752" cy="250255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91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123.JPG"/>
          <p:cNvPicPr>
            <a:picLocks noChangeAspect="1"/>
          </p:cNvPicPr>
          <p:nvPr/>
        </p:nvPicPr>
        <p:blipFill>
          <a:blip r:embed="rId2" cstate="print"/>
          <a:srcRect l="6442" r="7410"/>
          <a:stretch>
            <a:fillRect/>
          </a:stretch>
        </p:blipFill>
        <p:spPr>
          <a:xfrm>
            <a:off x="242641" y="6073535"/>
            <a:ext cx="1801400" cy="262768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DSC02121.JPG"/>
          <p:cNvPicPr>
            <a:picLocks noChangeAspect="1"/>
          </p:cNvPicPr>
          <p:nvPr/>
        </p:nvPicPr>
        <p:blipFill>
          <a:blip r:embed="rId3" cstate="print"/>
          <a:srcRect l="16122" r="5474"/>
          <a:stretch>
            <a:fillRect/>
          </a:stretch>
        </p:blipFill>
        <p:spPr>
          <a:xfrm>
            <a:off x="4889415" y="943298"/>
            <a:ext cx="1706540" cy="273517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9023" y="255098"/>
            <a:ext cx="5885152" cy="1098536"/>
          </a:xfrm>
          <a:prstGeom prst="rect">
            <a:avLst/>
          </a:prstGeom>
          <a:noFill/>
        </p:spPr>
        <p:txBody>
          <a:bodyPr wrap="square" lIns="82072" tIns="41036" rIns="82072" bIns="41036" rtlCol="0">
            <a:spAutoFit/>
          </a:bodyPr>
          <a:lstStyle/>
          <a:p>
            <a:pPr defTabSz="913950"/>
            <a:r>
              <a:rPr lang="ru-RU" sz="2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стараемся сделать так, чтобы первые впечатления ребенка от воды были положительными.</a:t>
            </a:r>
          </a:p>
        </p:txBody>
      </p:sp>
      <p:pic>
        <p:nvPicPr>
          <p:cNvPr id="5" name="Рисунок 4" descr="DSC00808.JPG"/>
          <p:cNvPicPr>
            <a:picLocks noChangeAspect="1"/>
          </p:cNvPicPr>
          <p:nvPr/>
        </p:nvPicPr>
        <p:blipFill>
          <a:blip r:embed="rId4" cstate="print"/>
          <a:srcRect l="14727" t="4909" r="7956"/>
          <a:stretch>
            <a:fillRect/>
          </a:stretch>
        </p:blipFill>
        <p:spPr>
          <a:xfrm>
            <a:off x="773701" y="1443805"/>
            <a:ext cx="3850184" cy="334717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007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4120" y="5072512"/>
            <a:ext cx="4402609" cy="311201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54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1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1772" y="2632527"/>
            <a:ext cx="3086486" cy="231486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008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024" y="5911312"/>
            <a:ext cx="2788064" cy="209104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SC013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7088" y="7011996"/>
            <a:ext cx="2571744" cy="192880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DSC013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5407" y="2957442"/>
            <a:ext cx="2920829" cy="219062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00788.JPG"/>
          <p:cNvPicPr>
            <a:picLocks noChangeAspect="1"/>
          </p:cNvPicPr>
          <p:nvPr/>
        </p:nvPicPr>
        <p:blipFill>
          <a:blip r:embed="rId6" cstate="print"/>
          <a:srcRect l="21875" t="16666" r="29167"/>
          <a:stretch>
            <a:fillRect/>
          </a:stretch>
        </p:blipFill>
        <p:spPr>
          <a:xfrm>
            <a:off x="4889416" y="5948414"/>
            <a:ext cx="1643050" cy="209750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74555" y="5135083"/>
            <a:ext cx="6040805" cy="760006"/>
          </a:xfrm>
          <a:prstGeom prst="rect">
            <a:avLst/>
          </a:prstGeom>
        </p:spPr>
        <p:txBody>
          <a:bodyPr wrap="square" lIns="82096" tIns="41048" rIns="82096" bIns="41048">
            <a:spAutoFit/>
          </a:bodyPr>
          <a:lstStyle/>
          <a:p>
            <a:pPr defTabSz="914220"/>
            <a:r>
              <a:rPr lang="ru-RU" sz="2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Регулярные занятия плаванием положительно влияет на закаливание детского организма.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8047" y="192525"/>
            <a:ext cx="6239953" cy="2791331"/>
          </a:xfrm>
          <a:prstGeom prst="rect">
            <a:avLst/>
          </a:prstGeom>
        </p:spPr>
        <p:txBody>
          <a:bodyPr wrap="square" lIns="82096" tIns="41048" rIns="82096" bIns="41048">
            <a:spAutoFit/>
          </a:bodyPr>
          <a:lstStyle/>
          <a:p>
            <a:pPr defTabSz="914220"/>
            <a:r>
              <a:rPr lang="ru-RU" sz="2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воде уменьшается статическое напряжение тела, снижается нагрузка на еще не окрепший позвоночник, который в этом случае правильно формируется, вырабатывается хорошая осанка. В тоже время активное движение ног в воде в безопорном положении укрепляет стопы ребенка и предупреждает развитие плоскостопия.</a:t>
            </a:r>
          </a:p>
        </p:txBody>
      </p:sp>
    </p:spTree>
    <p:extLst>
      <p:ext uri="{BB962C8B-B14F-4D97-AF65-F5344CB8AC3E}">
        <p14:creationId xmlns:p14="http://schemas.microsoft.com/office/powerpoint/2010/main" val="8594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105</Words>
  <Application>Microsoft Office PowerPoint</Application>
  <PresentationFormat>Экран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3</cp:revision>
  <dcterms:created xsi:type="dcterms:W3CDTF">2016-10-27T11:56:39Z</dcterms:created>
  <dcterms:modified xsi:type="dcterms:W3CDTF">2016-10-27T13:39:29Z</dcterms:modified>
</cp:coreProperties>
</file>